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Default Extension="wmf" ContentType="image/x-wmf"/>
  <Default Extension="xls" ContentType="application/vnd.ms-exce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Default Extension="vml" ContentType="application/vnd.openxmlformats-officedocument.vmlDrawing"/>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0" r:id="rId1"/>
  </p:sldMasterIdLst>
  <p:notesMasterIdLst>
    <p:notesMasterId r:id="rId19"/>
  </p:notesMasterIdLst>
  <p:handoutMasterIdLst>
    <p:handoutMasterId r:id="rId20"/>
  </p:handoutMasterIdLst>
  <p:sldIdLst>
    <p:sldId id="257" r:id="rId2"/>
    <p:sldId id="312" r:id="rId3"/>
    <p:sldId id="368" r:id="rId4"/>
    <p:sldId id="316" r:id="rId5"/>
    <p:sldId id="367" r:id="rId6"/>
    <p:sldId id="317" r:id="rId7"/>
    <p:sldId id="321" r:id="rId8"/>
    <p:sldId id="338" r:id="rId9"/>
    <p:sldId id="363" r:id="rId10"/>
    <p:sldId id="337" r:id="rId11"/>
    <p:sldId id="345" r:id="rId12"/>
    <p:sldId id="346" r:id="rId13"/>
    <p:sldId id="347" r:id="rId14"/>
    <p:sldId id="362" r:id="rId15"/>
    <p:sldId id="370" r:id="rId16"/>
    <p:sldId id="369" r:id="rId17"/>
    <p:sldId id="310" r:id="rId18"/>
  </p:sldIdLst>
  <p:sldSz cx="9144000" cy="6858000" type="screen4x3"/>
  <p:notesSz cx="6858000" cy="9144000"/>
  <p:custDataLst>
    <p:tags r:id="rId21"/>
  </p:custDataLst>
  <p:defaultTextStyle>
    <a:defPPr>
      <a:defRPr lang="en-US"/>
    </a:defPPr>
    <a:lvl1pPr algn="l" rtl="0" fontAlgn="base">
      <a:spcBef>
        <a:spcPct val="0"/>
      </a:spcBef>
      <a:spcAft>
        <a:spcPct val="0"/>
      </a:spcAft>
      <a:defRPr b="1" kern="1200">
        <a:solidFill>
          <a:schemeClr val="tx1"/>
        </a:solidFill>
        <a:latin typeface="Segoe Semibold" pitchFamily="34" charset="0"/>
        <a:ea typeface="+mn-ea"/>
        <a:cs typeface="Arial" charset="0"/>
      </a:defRPr>
    </a:lvl1pPr>
    <a:lvl2pPr marL="457200" algn="l" rtl="0" fontAlgn="base">
      <a:spcBef>
        <a:spcPct val="0"/>
      </a:spcBef>
      <a:spcAft>
        <a:spcPct val="0"/>
      </a:spcAft>
      <a:defRPr b="1" kern="1200">
        <a:solidFill>
          <a:schemeClr val="tx1"/>
        </a:solidFill>
        <a:latin typeface="Segoe Semibold" pitchFamily="34" charset="0"/>
        <a:ea typeface="+mn-ea"/>
        <a:cs typeface="Arial" charset="0"/>
      </a:defRPr>
    </a:lvl2pPr>
    <a:lvl3pPr marL="914400" algn="l" rtl="0" fontAlgn="base">
      <a:spcBef>
        <a:spcPct val="0"/>
      </a:spcBef>
      <a:spcAft>
        <a:spcPct val="0"/>
      </a:spcAft>
      <a:defRPr b="1" kern="1200">
        <a:solidFill>
          <a:schemeClr val="tx1"/>
        </a:solidFill>
        <a:latin typeface="Segoe Semibold" pitchFamily="34" charset="0"/>
        <a:ea typeface="+mn-ea"/>
        <a:cs typeface="Arial" charset="0"/>
      </a:defRPr>
    </a:lvl3pPr>
    <a:lvl4pPr marL="1371600" algn="l" rtl="0" fontAlgn="base">
      <a:spcBef>
        <a:spcPct val="0"/>
      </a:spcBef>
      <a:spcAft>
        <a:spcPct val="0"/>
      </a:spcAft>
      <a:defRPr b="1" kern="1200">
        <a:solidFill>
          <a:schemeClr val="tx1"/>
        </a:solidFill>
        <a:latin typeface="Segoe Semibold" pitchFamily="34" charset="0"/>
        <a:ea typeface="+mn-ea"/>
        <a:cs typeface="Arial" charset="0"/>
      </a:defRPr>
    </a:lvl4pPr>
    <a:lvl5pPr marL="1828800" algn="l" rtl="0" fontAlgn="base">
      <a:spcBef>
        <a:spcPct val="0"/>
      </a:spcBef>
      <a:spcAft>
        <a:spcPct val="0"/>
      </a:spcAft>
      <a:defRPr b="1" kern="1200">
        <a:solidFill>
          <a:schemeClr val="tx1"/>
        </a:solidFill>
        <a:latin typeface="Segoe Semibold" pitchFamily="34" charset="0"/>
        <a:ea typeface="+mn-ea"/>
        <a:cs typeface="Arial" charset="0"/>
      </a:defRPr>
    </a:lvl5pPr>
    <a:lvl6pPr marL="2286000" algn="l" defTabSz="914400" rtl="0" eaLnBrk="1" latinLnBrk="0" hangingPunct="1">
      <a:defRPr b="1" kern="1200">
        <a:solidFill>
          <a:schemeClr val="tx1"/>
        </a:solidFill>
        <a:latin typeface="Segoe Semibold" pitchFamily="34" charset="0"/>
        <a:ea typeface="+mn-ea"/>
        <a:cs typeface="Arial" charset="0"/>
      </a:defRPr>
    </a:lvl6pPr>
    <a:lvl7pPr marL="2743200" algn="l" defTabSz="914400" rtl="0" eaLnBrk="1" latinLnBrk="0" hangingPunct="1">
      <a:defRPr b="1" kern="1200">
        <a:solidFill>
          <a:schemeClr val="tx1"/>
        </a:solidFill>
        <a:latin typeface="Segoe Semibold" pitchFamily="34" charset="0"/>
        <a:ea typeface="+mn-ea"/>
        <a:cs typeface="Arial" charset="0"/>
      </a:defRPr>
    </a:lvl7pPr>
    <a:lvl8pPr marL="3200400" algn="l" defTabSz="914400" rtl="0" eaLnBrk="1" latinLnBrk="0" hangingPunct="1">
      <a:defRPr b="1" kern="1200">
        <a:solidFill>
          <a:schemeClr val="tx1"/>
        </a:solidFill>
        <a:latin typeface="Segoe Semibold" pitchFamily="34" charset="0"/>
        <a:ea typeface="+mn-ea"/>
        <a:cs typeface="Arial" charset="0"/>
      </a:defRPr>
    </a:lvl8pPr>
    <a:lvl9pPr marL="3657600" algn="l" defTabSz="914400" rtl="0" eaLnBrk="1" latinLnBrk="0" hangingPunct="1">
      <a:defRPr b="1" kern="1200">
        <a:solidFill>
          <a:schemeClr val="tx1"/>
        </a:solidFill>
        <a:latin typeface="Segoe Semibold"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webPr encoding="windows-1252"/>
  <p:prnPr prnWhat="handouts6" clrMode="bw" hiddenSlides="1" frameSlides="1"/>
  <p:clrMru>
    <a:srgbClr val="FF9933"/>
    <a:srgbClr val="777777"/>
    <a:srgbClr val="DDDDDD"/>
    <a:srgbClr val="FFFFFF"/>
    <a:srgbClr val="D06800"/>
    <a:srgbClr val="BC5E00"/>
    <a:srgbClr val="6699FF"/>
    <a:srgbClr val="00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48" autoAdjust="0"/>
    <p:restoredTop sz="94595" autoAdjust="0"/>
  </p:normalViewPr>
  <p:slideViewPr>
    <p:cSldViewPr snapToGrid="0">
      <p:cViewPr>
        <p:scale>
          <a:sx n="95" d="100"/>
          <a:sy n="95" d="100"/>
        </p:scale>
        <p:origin x="-72" y="66"/>
      </p:cViewPr>
      <p:guideLst>
        <p:guide orient="horz" pos="891"/>
        <p:guide orient="horz" pos="144"/>
        <p:guide orient="horz" pos="4110"/>
        <p:guide orient="horz" pos="1647"/>
        <p:guide orient="horz" pos="2640"/>
        <p:guide orient="horz" pos="1198"/>
        <p:guide pos="5520"/>
        <p:guide pos="241"/>
        <p:guide pos="431"/>
        <p:guide pos="2879"/>
        <p:guide pos="2399"/>
      </p:guideLst>
    </p:cSldViewPr>
  </p:slideViewPr>
  <p:outlineViewPr>
    <p:cViewPr>
      <p:scale>
        <a:sx n="33" d="100"/>
        <a:sy n="33" d="100"/>
      </p:scale>
      <p:origin x="0" y="0"/>
    </p:cViewPr>
    <p:sldLst>
      <p:sld r:id="rId1" collapse="1"/>
    </p:sldLst>
  </p:outlineViewPr>
  <p:notesTextViewPr>
    <p:cViewPr>
      <p:scale>
        <a:sx n="100" d="100"/>
        <a:sy n="100" d="100"/>
      </p:scale>
      <p:origin x="0" y="0"/>
    </p:cViewPr>
  </p:notesTextViewPr>
  <p:sorterViewPr>
    <p:cViewPr>
      <p:scale>
        <a:sx n="100" d="100"/>
        <a:sy n="100" d="100"/>
      </p:scale>
      <p:origin x="0" y="258"/>
    </p:cViewPr>
  </p:sorterViewPr>
  <p:notesViewPr>
    <p:cSldViewPr snapToGrid="0">
      <p:cViewPr varScale="1">
        <p:scale>
          <a:sx n="47" d="100"/>
          <a:sy n="47" d="100"/>
        </p:scale>
        <p:origin x="-1596" y="-90"/>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_rels/viewProps.xml.rels><?xml version="1.0" encoding="UTF-8" standalone="yes"?>
<Relationships xmlns="http://schemas.openxmlformats.org/package/2006/relationships"><Relationship Id="rId1" Type="http://schemas.openxmlformats.org/officeDocument/2006/relationships/slide" Target="slides/slide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59.emf"/><Relationship Id="rId2" Type="http://schemas.openxmlformats.org/officeDocument/2006/relationships/image" Target="../media/image58.emf"/><Relationship Id="rId1" Type="http://schemas.openxmlformats.org/officeDocument/2006/relationships/image" Target="../media/image57.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cs typeface="+mn-cs"/>
              </a:defRPr>
            </a:lvl1pPr>
          </a:lstStyle>
          <a:p>
            <a:pPr>
              <a:defRPr/>
            </a:pPr>
            <a:r>
              <a:rPr lang="en-US"/>
              <a:t>US ENTERPRISE CIO SUMMIT</a:t>
            </a:r>
          </a:p>
        </p:txBody>
      </p:sp>
      <p:sp>
        <p:nvSpPr>
          <p:cNvPr id="19459"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b="0">
                <a:latin typeface="Segoe" pitchFamily="34" charset="0"/>
                <a:cs typeface="+mn-cs"/>
              </a:defRPr>
            </a:lvl1pPr>
          </a:lstStyle>
          <a:p>
            <a:pPr>
              <a:defRPr/>
            </a:pPr>
            <a:fld id="{FEE87F52-C215-4248-A800-451703E4AD19}" type="datetime8">
              <a:rPr lang="en-US"/>
              <a:pPr>
                <a:defRPr/>
              </a:pPr>
              <a:t>2/12/2008 9:46 AM</a:t>
            </a:fld>
            <a:endParaRPr lang="en-US" dirty="0"/>
          </a:p>
        </p:txBody>
      </p:sp>
      <p:sp>
        <p:nvSpPr>
          <p:cNvPr id="19460" name="Rectangle 4"/>
          <p:cNvSpPr>
            <a:spLocks noGrp="1" noChangeArrowheads="1"/>
          </p:cNvSpPr>
          <p:nvPr>
            <p:ph type="ftr" sz="quarter" idx="2"/>
          </p:nvPr>
        </p:nvSpPr>
        <p:spPr bwMode="auto">
          <a:xfrm>
            <a:off x="0" y="8686800"/>
            <a:ext cx="6858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700" b="0">
                <a:cs typeface="Arial" pitchFamily="34" charset="0"/>
              </a:defRPr>
            </a:lvl1pPr>
          </a:lstStyle>
          <a:p>
            <a:pPr>
              <a:defRPr/>
            </a:pPr>
            <a:r>
              <a:rPr lang="en-US"/>
              <a:t>© 2006 Microsoft Corporation. All rights reserved. Microsoft, Windows, Windows Vista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19461" name="Rectangle 5"/>
          <p:cNvSpPr>
            <a:spLocks noGrp="1" noChangeArrowheads="1"/>
          </p:cNvSpPr>
          <p:nvPr>
            <p:ph type="sldNum" sz="quarter" idx="3"/>
          </p:nvPr>
        </p:nvSpPr>
        <p:spPr bwMode="auto">
          <a:xfrm>
            <a:off x="6246813" y="8686800"/>
            <a:ext cx="611187"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cs typeface="+mn-cs"/>
              </a:defRPr>
            </a:lvl1pPr>
          </a:lstStyle>
          <a:p>
            <a:pPr>
              <a:defRPr/>
            </a:pPr>
            <a:fld id="{E8A8836E-5903-4EAF-9E4F-418D1CF58163}" type="slidenum">
              <a:rPr lang="en-US"/>
              <a:pPr>
                <a:defRPr/>
              </a:pPr>
              <a:t>‹#›</a:t>
            </a:fld>
            <a:endParaRPr lang="en-US"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cs typeface="+mn-cs"/>
              </a:defRPr>
            </a:lvl1pPr>
          </a:lstStyle>
          <a:p>
            <a:pPr>
              <a:defRPr/>
            </a:pPr>
            <a:r>
              <a:rPr lang="en-US"/>
              <a:t>US ENTERPRISE CIO SUMMIT</a:t>
            </a:r>
          </a:p>
        </p:txBody>
      </p:sp>
      <p:sp>
        <p:nvSpPr>
          <p:cNvPr id="2969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0">
                <a:latin typeface="Times New Roman" pitchFamily="18" charset="0"/>
                <a:cs typeface="+mn-cs"/>
              </a:defRPr>
            </a:lvl1pPr>
          </a:lstStyle>
          <a:p>
            <a:pPr>
              <a:defRPr/>
            </a:pPr>
            <a:fld id="{453EC8F5-79B0-4A38-A03C-AFAE55C8A863}" type="datetime8">
              <a:rPr lang="en-US"/>
              <a:pPr>
                <a:defRPr/>
              </a:pPr>
              <a:t>2/12/2008 9:46 AM</a:t>
            </a:fld>
            <a:endParaRPr lang="en-US" dirty="0"/>
          </a:p>
        </p:txBody>
      </p:sp>
      <p:sp>
        <p:nvSpPr>
          <p:cNvPr id="2048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2970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9702" name="Rectangle 6"/>
          <p:cNvSpPr>
            <a:spLocks noGrp="1" noChangeArrowheads="1"/>
          </p:cNvSpPr>
          <p:nvPr>
            <p:ph type="ftr" sz="quarter" idx="4"/>
          </p:nvPr>
        </p:nvSpPr>
        <p:spPr bwMode="auto">
          <a:xfrm>
            <a:off x="0" y="8791575"/>
            <a:ext cx="6858000" cy="3508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700" b="0">
                <a:cs typeface="Arial" pitchFamily="34" charset="0"/>
              </a:defRPr>
            </a:lvl1pPr>
          </a:lstStyle>
          <a:p>
            <a:pPr>
              <a:defRPr/>
            </a:pPr>
            <a:r>
              <a:rPr lang="en-US"/>
              <a:t>© 2006 Microsoft Corporation. All rights reserved. Microsoft, Windows, Windows Vista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29703" name="Rectangle 7"/>
          <p:cNvSpPr>
            <a:spLocks noGrp="1" noChangeArrowheads="1"/>
          </p:cNvSpPr>
          <p:nvPr>
            <p:ph type="sldNum" sz="quarter" idx="5"/>
          </p:nvPr>
        </p:nvSpPr>
        <p:spPr bwMode="auto">
          <a:xfrm>
            <a:off x="5583238" y="8685213"/>
            <a:ext cx="1273175"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0">
                <a:latin typeface="Times New Roman" pitchFamily="18" charset="0"/>
                <a:cs typeface="+mn-cs"/>
              </a:defRPr>
            </a:lvl1pPr>
          </a:lstStyle>
          <a:p>
            <a:pPr>
              <a:defRPr/>
            </a:pPr>
            <a:fld id="{49250090-3B5F-4EC6-A05B-C91A75A51E7A}" type="slidenum">
              <a:rPr lang="en-US"/>
              <a:pPr>
                <a:defRPr/>
              </a:pPr>
              <a:t>‹#›</a:t>
            </a:fld>
            <a:endParaRPr lang="en-US" dirty="0"/>
          </a:p>
        </p:txBody>
      </p:sp>
    </p:spTree>
  </p:cSld>
  <p:clrMap bg1="lt1" tx1="dk1" bg2="lt2" tx2="dk2" accent1="accent1" accent2="accent2" accent3="accent3" accent4="accent4" accent5="accent5" accent6="accent6" hlink="hlink" folHlink="folHlink"/>
  <p:hf/>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hdr" sz="quarter"/>
          </p:nvPr>
        </p:nvSpPr>
        <p:spPr/>
        <p:txBody>
          <a:bodyPr/>
          <a:lstStyle/>
          <a:p>
            <a:pPr>
              <a:defRPr/>
            </a:pPr>
            <a:r>
              <a:rPr lang="en-US" smtClean="0"/>
              <a:t>US ENTERPRISE CIO SUMMIT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3"/>
          <p:cNvSpPr>
            <a:spLocks noGrp="1" noChangeArrowheads="1"/>
          </p:cNvSpPr>
          <p:nvPr>
            <p:ph type="dt" sz="quarter" idx="1"/>
          </p:nvPr>
        </p:nvSpPr>
        <p:spPr/>
        <p:txBody>
          <a:bodyPr/>
          <a:lstStyle/>
          <a:p>
            <a:pPr>
              <a:defRPr/>
            </a:pPr>
            <a:fld id="{E76D7B9B-F5F4-4F37-868C-24407B9738F4}" type="datetime8">
              <a:rPr lang="en-US" smtClean="0"/>
              <a:pPr>
                <a:defRPr/>
              </a:pPr>
              <a:t>2/12/2008 9:46 AM</a:t>
            </a:fld>
            <a:endParaRPr lang="en-US"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hdr" sz="quarter"/>
          </p:nvPr>
        </p:nvSpPr>
        <p:spPr/>
        <p:txBody>
          <a:bodyPr/>
          <a:lstStyle/>
          <a:p>
            <a:pPr>
              <a:defRPr/>
            </a:pPr>
            <a:r>
              <a:rPr lang="en-US" smtClean="0"/>
              <a:t>SITO Summit 2006</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3"/>
          <p:cNvSpPr>
            <a:spLocks noGrp="1" noChangeArrowheads="1"/>
          </p:cNvSpPr>
          <p:nvPr>
            <p:ph type="dt" sz="quarter" idx="1"/>
          </p:nvPr>
        </p:nvSpPr>
        <p:spPr/>
        <p:txBody>
          <a:bodyPr/>
          <a:lstStyle/>
          <a:p>
            <a:pPr>
              <a:defRPr/>
            </a:pPr>
            <a:fld id="{A0D99316-DBC4-4062-9D39-33CB5B1BBDBE}" type="datetime8">
              <a:rPr lang="en-US" smtClean="0"/>
              <a:pPr>
                <a:defRPr/>
              </a:pPr>
              <a:t>2/12/2008 9:46 AM</a:t>
            </a:fld>
            <a:endParaRPr lang="en-US"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3"/>
          <p:cNvSpPr>
            <a:spLocks noGrp="1" noChangeArrowheads="1"/>
          </p:cNvSpPr>
          <p:nvPr>
            <p:ph type="dt" sz="quarter" idx="1"/>
          </p:nvPr>
        </p:nvSpPr>
        <p:spPr/>
        <p:txBody>
          <a:bodyPr/>
          <a:lstStyle/>
          <a:p>
            <a:pPr>
              <a:defRPr/>
            </a:pPr>
            <a:fld id="{0E1AA596-526A-47AB-AAB9-A479B7A86B5F}" type="datetime8">
              <a:rPr lang="en-US" smtClean="0"/>
              <a:pPr>
                <a:defRPr/>
              </a:pPr>
              <a:t>2/12/2008 9:46 AM</a:t>
            </a:fld>
            <a:endParaRPr lang="en-US"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3"/>
          <p:cNvSpPr>
            <a:spLocks noGrp="1" noChangeArrowheads="1"/>
          </p:cNvSpPr>
          <p:nvPr>
            <p:ph type="dt" sz="quarter" idx="1"/>
          </p:nvPr>
        </p:nvSpPr>
        <p:spPr/>
        <p:txBody>
          <a:bodyPr/>
          <a:lstStyle/>
          <a:p>
            <a:pPr>
              <a:defRPr/>
            </a:pPr>
            <a:fld id="{3BCE3474-F0CF-4002-B19B-F2EF958A9743}" type="datetime8">
              <a:rPr lang="en-US" smtClean="0"/>
              <a:pPr>
                <a:defRPr/>
              </a:pPr>
              <a:t>2/12/2008 9:46 AM</a:t>
            </a:fld>
            <a:endParaRPr lang="en-US"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3"/>
          <p:cNvSpPr>
            <a:spLocks noGrp="1" noChangeArrowheads="1"/>
          </p:cNvSpPr>
          <p:nvPr>
            <p:ph type="dt" sz="quarter" idx="1"/>
          </p:nvPr>
        </p:nvSpPr>
        <p:spPr/>
        <p:txBody>
          <a:bodyPr/>
          <a:lstStyle/>
          <a:p>
            <a:pPr>
              <a:defRPr/>
            </a:pPr>
            <a:fld id="{BBAD596A-1C67-4B23-ADA3-FC837D85C8A4}" type="datetime8">
              <a:rPr lang="en-US" smtClean="0"/>
              <a:pPr>
                <a:defRPr/>
              </a:pPr>
              <a:t>2/12/2008 9:46 AM</a:t>
            </a:fld>
            <a:endParaRPr lang="en-US" dirty="0" smtClean="0"/>
          </a:p>
        </p:txBody>
      </p:sp>
      <p:sp>
        <p:nvSpPr>
          <p:cNvPr id="27651" name="Rectangle 6"/>
          <p:cNvSpPr>
            <a:spLocks noGrp="1" noChangeArrowheads="1"/>
          </p:cNvSpPr>
          <p:nvPr>
            <p:ph type="ftr" sz="quarter" idx="4"/>
          </p:nvPr>
        </p:nvSpPr>
        <p:spPr>
          <a:noFill/>
        </p:spPr>
        <p:txBody>
          <a:bodyPr/>
          <a:lstStyle/>
          <a:p>
            <a:r>
              <a:rPr lang="en-US" smtClean="0">
                <a:cs typeface="Arial" charset="0"/>
              </a:rPr>
              <a:t>©2005 Microsoft Corporation. All rights reserved.</a:t>
            </a:r>
          </a:p>
          <a:p>
            <a:r>
              <a:rPr lang="en-US" smtClean="0">
                <a:cs typeface="Arial" charset="0"/>
              </a:rPr>
              <a:t>This presentation is for informational purposes only. Microsoft makes no warranties, express or implied, in this summary.</a:t>
            </a:r>
          </a:p>
        </p:txBody>
      </p:sp>
      <p:sp>
        <p:nvSpPr>
          <p:cNvPr id="30724" name="Rectangle 7"/>
          <p:cNvSpPr>
            <a:spLocks noGrp="1" noChangeArrowheads="1"/>
          </p:cNvSpPr>
          <p:nvPr>
            <p:ph type="sldNum" sz="quarter" idx="5"/>
          </p:nvPr>
        </p:nvSpPr>
        <p:spPr/>
        <p:txBody>
          <a:bodyPr/>
          <a:lstStyle/>
          <a:p>
            <a:pPr>
              <a:defRPr/>
            </a:pPr>
            <a:fld id="{1ECEB4A1-9585-4684-A4FD-CEA052797DAD}" type="slidenum">
              <a:rPr lang="en-US" smtClean="0"/>
              <a:pPr>
                <a:defRPr/>
              </a:pPr>
              <a:t>9</a:t>
            </a:fld>
            <a:endParaRPr lang="en-US" dirty="0" smtClean="0"/>
          </a:p>
        </p:txBody>
      </p:sp>
      <p:sp>
        <p:nvSpPr>
          <p:cNvPr id="27653" name="Rectangle 2"/>
          <p:cNvSpPr>
            <a:spLocks noGrp="1" noRot="1" noChangeAspect="1" noChangeArrowheads="1" noTextEdit="1"/>
          </p:cNvSpPr>
          <p:nvPr>
            <p:ph type="sldImg"/>
          </p:nvPr>
        </p:nvSpPr>
        <p:spPr>
          <a:ln/>
        </p:spPr>
      </p:sp>
      <p:sp>
        <p:nvSpPr>
          <p:cNvPr id="27654" name="Rectangle 3"/>
          <p:cNvSpPr>
            <a:spLocks noGrp="1" noChangeArrowheads="1"/>
          </p:cNvSpPr>
          <p:nvPr>
            <p:ph type="body" idx="1"/>
          </p:nvPr>
        </p:nvSpPr>
        <p:spPr>
          <a:noFill/>
          <a:ln/>
        </p:spPr>
        <p:txBody>
          <a:bodyPr/>
          <a:lstStyle/>
          <a:p>
            <a:pPr eaLnBrk="1" hangingPunct="1">
              <a:spcBef>
                <a:spcPct val="0"/>
              </a:spcBef>
            </a:pPr>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Rot="1" noChangeAspect="1" noChangeArrowheads="1" noTextEdit="1"/>
          </p:cNvSpPr>
          <p:nvPr>
            <p:ph type="sldImg"/>
          </p:nvPr>
        </p:nvSpPr>
        <p:spPr>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Rot="1" noChangeAspect="1" noChangeArrowheads="1" noTextEdit="1"/>
          </p:cNvSpPr>
          <p:nvPr>
            <p:ph type="sldImg"/>
          </p:nvPr>
        </p:nvSpPr>
        <p:spPr>
          <a:ln/>
        </p:spPr>
      </p:sp>
      <p:sp>
        <p:nvSpPr>
          <p:cNvPr id="29699" name="Rectangle 3"/>
          <p:cNvSpPr>
            <a:spLocks noGrp="1" noChangeArrowheads="1"/>
          </p:cNvSpPr>
          <p:nvPr>
            <p:ph type="body" idx="1"/>
          </p:nvPr>
        </p:nvSpPr>
        <p:spPr>
          <a:noFill/>
          <a:ln/>
        </p:spPr>
        <p:txBody>
          <a:bodyPr/>
          <a:lstStyle/>
          <a:p>
            <a:r>
              <a:rPr lang="en-US" altLang="zh-CN" smtClean="0"/>
              <a:t>The Infrastructure Optimization Model from Microsoft has been developed using Industry best practices, Microsoft’s own experiences with its enterprise customers, and is based upon Gartner’s Infrastructure Maturity Model and MIT’s Architecture Maturity Model.  A key goal for Microsoft in creating the Infrastructure Optimization Model was to develop a simple way to use a maturity framework that is flexible and can easily be used as the benchmark for technical capability and business value. </a:t>
            </a:r>
          </a:p>
          <a:p>
            <a:endParaRPr lang="en-US" smtClean="0"/>
          </a:p>
          <a:p>
            <a:r>
              <a:rPr lang="en-US" smtClean="0"/>
              <a:t>The Infrastructure Optimization Model from Microsoft helps customers understand and subsequently improve the current state of their IT infrastructure and what that means in terms of cost, security risk and operational agility.  Dramatic cost savings can be realized by moving from an unmanaged environment towards a dynamic environment. Security improves from highly vulnerable in a Basic infrastructure, to dynamically proactive in a more mature infrastructure. IT Infrastructure Management changes from highly manual and reactive to highly automated and proactive. Microsoft and Partners can provide the technologies, processes and procedures to help customers move up through the Infrastructure Optimization Journey.  Process moves from fragmented or non-existent to optimized and repeatable. A customer’s ability to use technology to improve their business agility and deliver business value increases as they move from the Basic state up the continuum toward a Dynamic state empowering information workers, managers and supporting new business opportunities.</a:t>
            </a:r>
          </a:p>
          <a:p>
            <a:endParaRPr lang="en-US" smtClean="0"/>
          </a:p>
          <a:p>
            <a:r>
              <a:rPr lang="en-US" smtClean="0"/>
              <a:t>By working with Microsoft and using this model as a framework, an enterprise can quickly understand the strategic value and business benefits to the organization in moving from a “basic” level of maturity (where the IT infrastructure is generally considered a “cost center”) towards a more “dynamic” use when the business value of the IT infrastructure is clearly understood and the IT infrastructure is viewed as a strategic business asset and business enabler. </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Rot="1" noChangeAspect="1" noChangeArrowheads="1" noTextEdit="1"/>
          </p:cNvSpPr>
          <p:nvPr>
            <p:ph type="sldImg"/>
          </p:nvPr>
        </p:nvSpPr>
        <p:spPr>
          <a:ln/>
        </p:spPr>
      </p:sp>
      <p:sp>
        <p:nvSpPr>
          <p:cNvPr id="30723" name="Rectangle 3"/>
          <p:cNvSpPr>
            <a:spLocks noGrp="1" noChangeArrowheads="1"/>
          </p:cNvSpPr>
          <p:nvPr>
            <p:ph type="body" idx="1"/>
          </p:nvPr>
        </p:nvSpPr>
        <p:spPr>
          <a:noFill/>
          <a:ln/>
        </p:spPr>
        <p:txBody>
          <a:bodyPr/>
          <a:lstStyle/>
          <a:p>
            <a:r>
              <a:rPr lang="en-US" altLang="zh-CN" smtClean="0"/>
              <a:t>The Infrastructure Optimization Model from Microsoft has been developed using Industry best practices, Microsoft’s own experiences with its enterprise customers, and is based upon Gartner’s Infrastructure Maturity Model and MIT’s Architecture Maturity Model.  A key goal for Microsoft in creating the Infrastructure Optimization Model was to develop a simple way to use a maturity framework that is flexible and can easily be used as the benchmark for technical capability and business value. </a:t>
            </a:r>
          </a:p>
          <a:p>
            <a:endParaRPr lang="en-US" smtClean="0"/>
          </a:p>
          <a:p>
            <a:r>
              <a:rPr lang="en-US" smtClean="0"/>
              <a:t>The Infrastructure Optimization Model from Microsoft helps customers understand and subsequently improve the current state of their IT infrastructure and what that means in terms of cost, security risk and operational agility.  Dramatic cost savings can be realized by moving from an unmanaged environment towards a dynamic environment. Security improves from highly vulnerable in a Basic infrastructure, to dynamically proactive in a more mature infrastructure. IT Infrastructure Management changes from highly manual and reactive to highly automated and proactive. Microsoft and Partners can provide the technologies, processes and procedures to help customers move up through the Infrastructure Optimization Journey.  Process moves from fragmented or non-existent to optimized and repeatable. A customer’s ability to use technology to improve their business agility and deliver business value increases as they move from the Basic state up the continuum toward a Dynamic state empowering information workers, managers and supporting new business opportunities.</a:t>
            </a:r>
          </a:p>
          <a:p>
            <a:endParaRPr lang="en-US" smtClean="0"/>
          </a:p>
          <a:p>
            <a:r>
              <a:rPr lang="en-US" smtClean="0"/>
              <a:t>By working with Microsoft and using this model as a framework, an enterprise can quickly understand the strategic value and business benefits to the organization in moving from a “basic” level of maturity (where the IT infrastructure is generally considered a “cost center”) towards a more “dynamic” use when the business value of the IT infrastructure is clearly understood and the IT infrastructure is viewed as a strategic business asset and business enabler. </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3"/>
          <p:cNvSpPr>
            <a:spLocks noGrp="1" noChangeArrowheads="1"/>
          </p:cNvSpPr>
          <p:nvPr>
            <p:ph type="dt" sz="quarter" idx="1"/>
          </p:nvPr>
        </p:nvSpPr>
        <p:spPr/>
        <p:txBody>
          <a:bodyPr/>
          <a:lstStyle/>
          <a:p>
            <a:pPr>
              <a:defRPr/>
            </a:pPr>
            <a:fld id="{73AD810B-AF98-480A-A03C-DD5FDBD40E83}" type="datetime8">
              <a:rPr lang="en-US" smtClean="0"/>
              <a:pPr>
                <a:defRPr/>
              </a:pPr>
              <a:t>2/12/2008 9:46 AM</a:t>
            </a:fld>
            <a:endParaRPr lang="en-US" dirty="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hdr" sz="quarter"/>
          </p:nvPr>
        </p:nvSpPr>
        <p:spPr/>
        <p:txBody>
          <a:bodyPr/>
          <a:lstStyle/>
          <a:p>
            <a:pPr>
              <a:defRPr/>
            </a:pPr>
            <a:r>
              <a:rPr lang="en-US" smtClean="0"/>
              <a:t>US ENTERPRISE CIO SUMMIT</a:t>
            </a: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ltGray">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4" name="Picture 4" descr="are-your-people-ready-logo"/>
          <p:cNvPicPr>
            <a:picLocks noChangeAspect="1" noChangeArrowheads="1"/>
          </p:cNvPicPr>
          <p:nvPr/>
        </p:nvPicPr>
        <p:blipFill>
          <a:blip r:embed="rId3"/>
          <a:srcRect/>
          <a:stretch>
            <a:fillRect/>
          </a:stretch>
        </p:blipFill>
        <p:spPr bwMode="auto">
          <a:xfrm>
            <a:off x="6848475" y="6324600"/>
            <a:ext cx="1914525" cy="304800"/>
          </a:xfrm>
          <a:prstGeom prst="rect">
            <a:avLst/>
          </a:prstGeom>
          <a:noFill/>
          <a:ln w="9525">
            <a:noFill/>
            <a:miter lim="800000"/>
            <a:headEnd/>
            <a:tailEnd/>
          </a:ln>
        </p:spPr>
      </p:pic>
      <p:sp>
        <p:nvSpPr>
          <p:cNvPr id="80898" name="Rectangle 2"/>
          <p:cNvSpPr>
            <a:spLocks noGrp="1" noChangeArrowheads="1"/>
          </p:cNvSpPr>
          <p:nvPr>
            <p:ph type="ctrTitle"/>
          </p:nvPr>
        </p:nvSpPr>
        <p:spPr>
          <a:xfrm>
            <a:off x="684213" y="1909763"/>
            <a:ext cx="7843837" cy="1409700"/>
          </a:xfrm>
          <a:ln algn="ctr"/>
        </p:spPr>
        <p:txBody>
          <a:bodyPr anchor="ctr"/>
          <a:lstStyle>
            <a:lvl1pPr>
              <a:defRPr/>
            </a:lvl1pPr>
          </a:lstStyle>
          <a:p>
            <a:r>
              <a:rPr lang="en-US"/>
              <a:t>Click to edit Master title style</a:t>
            </a:r>
          </a:p>
        </p:txBody>
      </p:sp>
      <p:sp>
        <p:nvSpPr>
          <p:cNvPr id="80899" name="Rectangle 3"/>
          <p:cNvSpPr>
            <a:spLocks noGrp="1" noChangeArrowheads="1"/>
          </p:cNvSpPr>
          <p:nvPr>
            <p:ph type="subTitle" idx="1"/>
          </p:nvPr>
        </p:nvSpPr>
        <p:spPr>
          <a:xfrm>
            <a:off x="684213" y="4751388"/>
            <a:ext cx="8035925" cy="530225"/>
          </a:xfrm>
        </p:spPr>
        <p:txBody>
          <a:bodyPr/>
          <a:lstStyle>
            <a:lvl1pPr marL="0" indent="0">
              <a:spcBef>
                <a:spcPct val="0"/>
              </a:spcBef>
              <a:buFont typeface="Wingdings 2" pitchFamily="18" charset="2"/>
              <a:buNone/>
              <a:defRPr>
                <a:latin typeface="Segoe" pitchFamily="34" charset="0"/>
              </a:defRPr>
            </a:lvl1pPr>
          </a:lstStyle>
          <a:p>
            <a:r>
              <a:rPr lang="en-US"/>
              <a:t>Click to edit Master subtitle style</a:t>
            </a:r>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82588" y="1414463"/>
            <a:ext cx="4113212" cy="22145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414463"/>
            <a:ext cx="4114800" cy="22145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69088" y="228600"/>
            <a:ext cx="2093912" cy="34004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82588" y="228600"/>
            <a:ext cx="6134100" cy="34004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5.png"/><Relationship Id="rId2" Type="http://schemas.openxmlformats.org/officeDocument/2006/relationships/slideLayout" Target="../slideLayouts/slideLayout2.xml"/><Relationship Id="rId16"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bwMode="auto">
          <a:xfrm>
            <a:off x="382588" y="228600"/>
            <a:ext cx="8380412" cy="750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lvl="0"/>
            <a:r>
              <a:rPr lang="en-US" smtClean="0"/>
              <a:t>Click to edit Title Slide</a:t>
            </a:r>
          </a:p>
        </p:txBody>
      </p:sp>
      <p:sp>
        <p:nvSpPr>
          <p:cNvPr id="79875" name="Rectangle 3"/>
          <p:cNvSpPr>
            <a:spLocks noGrp="1" noChangeArrowheads="1"/>
          </p:cNvSpPr>
          <p:nvPr>
            <p:ph type="body" idx="1"/>
          </p:nvPr>
        </p:nvSpPr>
        <p:spPr bwMode="auto">
          <a:xfrm>
            <a:off x="382588" y="1414463"/>
            <a:ext cx="8380412" cy="221456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pic>
        <p:nvPicPr>
          <p:cNvPr id="2052" name="Picture 4" descr="bullet"/>
          <p:cNvPicPr>
            <a:picLocks noChangeAspect="1" noChangeArrowheads="1"/>
          </p:cNvPicPr>
          <p:nvPr/>
        </p:nvPicPr>
        <p:blipFill>
          <a:blip r:embed="rId14"/>
          <a:srcRect/>
          <a:stretch>
            <a:fillRect/>
          </a:stretch>
        </p:blipFill>
        <p:spPr bwMode="auto">
          <a:xfrm>
            <a:off x="9296400" y="130175"/>
            <a:ext cx="241300" cy="241300"/>
          </a:xfrm>
          <a:prstGeom prst="rect">
            <a:avLst/>
          </a:prstGeom>
          <a:noFill/>
          <a:ln w="9525">
            <a:noFill/>
            <a:miter lim="800000"/>
            <a:headEnd/>
            <a:tailEnd/>
          </a:ln>
        </p:spPr>
      </p:pic>
      <p:pic>
        <p:nvPicPr>
          <p:cNvPr id="2053" name="Picture 5" descr="are-your-people-ready-logo"/>
          <p:cNvPicPr>
            <a:picLocks noChangeAspect="1" noChangeArrowheads="1"/>
          </p:cNvPicPr>
          <p:nvPr/>
        </p:nvPicPr>
        <p:blipFill>
          <a:blip r:embed="rId15"/>
          <a:srcRect/>
          <a:stretch>
            <a:fillRect/>
          </a:stretch>
        </p:blipFill>
        <p:spPr bwMode="auto">
          <a:xfrm>
            <a:off x="6848475" y="6324600"/>
            <a:ext cx="1914525" cy="304800"/>
          </a:xfrm>
          <a:prstGeom prst="rect">
            <a:avLst/>
          </a:prstGeom>
          <a:noFill/>
          <a:ln w="9525">
            <a:noFill/>
            <a:miter lim="800000"/>
            <a:headEnd/>
            <a:tailEnd/>
          </a:ln>
        </p:spPr>
      </p:pic>
    </p:spTree>
  </p:cSld>
  <p:clrMap bg1="dk2" tx1="lt1" bg2="dk1" tx2="lt2" accent1="accent1" accent2="accent2" accent3="accent3" accent4="accent4" accent5="accent5" accent6="accent6" hlink="hlink" folHlink="folHlink"/>
  <p:sldLayoutIdLst>
    <p:sldLayoutId id="2147483859" r:id="rId1"/>
    <p:sldLayoutId id="2147483849" r:id="rId2"/>
    <p:sldLayoutId id="2147483850" r:id="rId3"/>
    <p:sldLayoutId id="2147483851" r:id="rId4"/>
    <p:sldLayoutId id="2147483852" r:id="rId5"/>
    <p:sldLayoutId id="2147483853" r:id="rId6"/>
    <p:sldLayoutId id="2147483854" r:id="rId7"/>
    <p:sldLayoutId id="2147483855" r:id="rId8"/>
    <p:sldLayoutId id="2147483856" r:id="rId9"/>
    <p:sldLayoutId id="2147483857" r:id="rId10"/>
    <p:sldLayoutId id="2147483858" r:id="rId11"/>
  </p:sldLayoutIdLst>
  <p:transition>
    <p:fade/>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4800">
          <a:solidFill>
            <a:schemeClr val="tx2"/>
          </a:solidFill>
          <a:effectLst>
            <a:outerShdw blurRad="38100" dist="38100" dir="2700000" algn="tl">
              <a:srgbClr val="000000"/>
            </a:outerShdw>
          </a:effectLst>
          <a:latin typeface="+mj-lt"/>
          <a:ea typeface="+mj-ea"/>
          <a:cs typeface="+mj-cs"/>
        </a:defRPr>
      </a:lvl1pPr>
      <a:lvl2pPr algn="l" rtl="0" eaLnBrk="0" fontAlgn="base" hangingPunct="0">
        <a:lnSpc>
          <a:spcPct val="90000"/>
        </a:lnSpc>
        <a:spcBef>
          <a:spcPct val="0"/>
        </a:spcBef>
        <a:spcAft>
          <a:spcPct val="0"/>
        </a:spcAft>
        <a:defRPr sz="4800">
          <a:solidFill>
            <a:schemeClr val="tx2"/>
          </a:solidFill>
          <a:effectLst>
            <a:outerShdw blurRad="38100" dist="38100" dir="2700000" algn="tl">
              <a:srgbClr val="000000"/>
            </a:outerShdw>
          </a:effectLst>
          <a:latin typeface="Segoe Semibold" pitchFamily="34" charset="0"/>
        </a:defRPr>
      </a:lvl2pPr>
      <a:lvl3pPr algn="l" rtl="0" eaLnBrk="0" fontAlgn="base" hangingPunct="0">
        <a:lnSpc>
          <a:spcPct val="90000"/>
        </a:lnSpc>
        <a:spcBef>
          <a:spcPct val="0"/>
        </a:spcBef>
        <a:spcAft>
          <a:spcPct val="0"/>
        </a:spcAft>
        <a:defRPr sz="4800">
          <a:solidFill>
            <a:schemeClr val="tx2"/>
          </a:solidFill>
          <a:effectLst>
            <a:outerShdw blurRad="38100" dist="38100" dir="2700000" algn="tl">
              <a:srgbClr val="000000"/>
            </a:outerShdw>
          </a:effectLst>
          <a:latin typeface="Segoe Semibold" pitchFamily="34" charset="0"/>
        </a:defRPr>
      </a:lvl3pPr>
      <a:lvl4pPr algn="l" rtl="0" eaLnBrk="0" fontAlgn="base" hangingPunct="0">
        <a:lnSpc>
          <a:spcPct val="90000"/>
        </a:lnSpc>
        <a:spcBef>
          <a:spcPct val="0"/>
        </a:spcBef>
        <a:spcAft>
          <a:spcPct val="0"/>
        </a:spcAft>
        <a:defRPr sz="4800">
          <a:solidFill>
            <a:schemeClr val="tx2"/>
          </a:solidFill>
          <a:effectLst>
            <a:outerShdw blurRad="38100" dist="38100" dir="2700000" algn="tl">
              <a:srgbClr val="000000"/>
            </a:outerShdw>
          </a:effectLst>
          <a:latin typeface="Segoe Semibold" pitchFamily="34" charset="0"/>
        </a:defRPr>
      </a:lvl4pPr>
      <a:lvl5pPr algn="l" rtl="0" eaLnBrk="0" fontAlgn="base" hangingPunct="0">
        <a:lnSpc>
          <a:spcPct val="90000"/>
        </a:lnSpc>
        <a:spcBef>
          <a:spcPct val="0"/>
        </a:spcBef>
        <a:spcAft>
          <a:spcPct val="0"/>
        </a:spcAft>
        <a:defRPr sz="4800">
          <a:solidFill>
            <a:schemeClr val="tx2"/>
          </a:solidFill>
          <a:effectLst>
            <a:outerShdw blurRad="38100" dist="38100" dir="2700000" algn="tl">
              <a:srgbClr val="000000"/>
            </a:outerShdw>
          </a:effectLst>
          <a:latin typeface="Segoe Semibold" pitchFamily="34" charset="0"/>
        </a:defRPr>
      </a:lvl5pPr>
      <a:lvl6pPr marL="457200" algn="l" rtl="0" fontAlgn="base">
        <a:lnSpc>
          <a:spcPct val="90000"/>
        </a:lnSpc>
        <a:spcBef>
          <a:spcPct val="0"/>
        </a:spcBef>
        <a:spcAft>
          <a:spcPct val="0"/>
        </a:spcAft>
        <a:defRPr sz="4800">
          <a:solidFill>
            <a:schemeClr val="tx2"/>
          </a:solidFill>
          <a:effectLst>
            <a:outerShdw blurRad="38100" dist="38100" dir="2700000" algn="tl">
              <a:srgbClr val="000000"/>
            </a:outerShdw>
          </a:effectLst>
          <a:latin typeface="Segoe Semibold" pitchFamily="34" charset="0"/>
        </a:defRPr>
      </a:lvl6pPr>
      <a:lvl7pPr marL="914400" algn="l" rtl="0" fontAlgn="base">
        <a:lnSpc>
          <a:spcPct val="90000"/>
        </a:lnSpc>
        <a:spcBef>
          <a:spcPct val="0"/>
        </a:spcBef>
        <a:spcAft>
          <a:spcPct val="0"/>
        </a:spcAft>
        <a:defRPr sz="4800">
          <a:solidFill>
            <a:schemeClr val="tx2"/>
          </a:solidFill>
          <a:effectLst>
            <a:outerShdw blurRad="38100" dist="38100" dir="2700000" algn="tl">
              <a:srgbClr val="000000"/>
            </a:outerShdw>
          </a:effectLst>
          <a:latin typeface="Segoe Semibold" pitchFamily="34" charset="0"/>
        </a:defRPr>
      </a:lvl7pPr>
      <a:lvl8pPr marL="1371600" algn="l" rtl="0" fontAlgn="base">
        <a:lnSpc>
          <a:spcPct val="90000"/>
        </a:lnSpc>
        <a:spcBef>
          <a:spcPct val="0"/>
        </a:spcBef>
        <a:spcAft>
          <a:spcPct val="0"/>
        </a:spcAft>
        <a:defRPr sz="4800">
          <a:solidFill>
            <a:schemeClr val="tx2"/>
          </a:solidFill>
          <a:effectLst>
            <a:outerShdw blurRad="38100" dist="38100" dir="2700000" algn="tl">
              <a:srgbClr val="000000"/>
            </a:outerShdw>
          </a:effectLst>
          <a:latin typeface="Segoe Semibold" pitchFamily="34" charset="0"/>
        </a:defRPr>
      </a:lvl8pPr>
      <a:lvl9pPr marL="1828800" algn="l" rtl="0" fontAlgn="base">
        <a:lnSpc>
          <a:spcPct val="90000"/>
        </a:lnSpc>
        <a:spcBef>
          <a:spcPct val="0"/>
        </a:spcBef>
        <a:spcAft>
          <a:spcPct val="0"/>
        </a:spcAft>
        <a:defRPr sz="4800">
          <a:solidFill>
            <a:schemeClr val="tx2"/>
          </a:solidFill>
          <a:effectLst>
            <a:outerShdw blurRad="38100" dist="38100" dir="2700000" algn="tl">
              <a:srgbClr val="000000"/>
            </a:outerShdw>
          </a:effectLst>
          <a:latin typeface="Segoe Semibold" pitchFamily="34" charset="0"/>
        </a:defRPr>
      </a:lvl9pPr>
    </p:titleStyle>
    <p:bodyStyle>
      <a:lvl1pPr marL="457200" indent="-457200" algn="l" rtl="0" eaLnBrk="0" fontAlgn="base" hangingPunct="0">
        <a:lnSpc>
          <a:spcPct val="90000"/>
        </a:lnSpc>
        <a:spcBef>
          <a:spcPct val="30000"/>
        </a:spcBef>
        <a:spcAft>
          <a:spcPct val="0"/>
        </a:spcAft>
        <a:buClr>
          <a:schemeClr val="tx2"/>
        </a:buClr>
        <a:buFont typeface="Wingdings 2" pitchFamily="18" charset="2"/>
        <a:buBlip>
          <a:blip r:embed="rId16"/>
        </a:buBlip>
        <a:defRPr sz="3200">
          <a:solidFill>
            <a:schemeClr val="tx1"/>
          </a:solidFill>
          <a:effectLst>
            <a:outerShdw blurRad="38100" dist="38100" dir="2700000" algn="tl">
              <a:srgbClr val="000000"/>
            </a:outerShdw>
          </a:effectLst>
          <a:latin typeface="+mn-lt"/>
          <a:ea typeface="+mn-ea"/>
          <a:cs typeface="+mn-cs"/>
        </a:defRPr>
      </a:lvl1pPr>
      <a:lvl2pPr marL="850900" indent="-392113" algn="l" rtl="0" eaLnBrk="0" fontAlgn="base" hangingPunct="0">
        <a:lnSpc>
          <a:spcPct val="90000"/>
        </a:lnSpc>
        <a:spcBef>
          <a:spcPct val="30000"/>
        </a:spcBef>
        <a:spcAft>
          <a:spcPct val="0"/>
        </a:spcAft>
        <a:buClr>
          <a:schemeClr val="tx2"/>
        </a:buClr>
        <a:buFont typeface="Wingdings 2" pitchFamily="18" charset="2"/>
        <a:buBlip>
          <a:blip r:embed="rId17"/>
        </a:buBlip>
        <a:defRPr sz="2800">
          <a:solidFill>
            <a:schemeClr val="tx1"/>
          </a:solidFill>
          <a:effectLst>
            <a:outerShdw blurRad="38100" dist="38100" dir="2700000" algn="tl">
              <a:srgbClr val="000000"/>
            </a:outerShdw>
          </a:effectLst>
          <a:latin typeface="+mn-lt"/>
        </a:defRPr>
      </a:lvl2pPr>
      <a:lvl3pPr marL="1257300" indent="-404813" algn="l" rtl="0" eaLnBrk="0" fontAlgn="base" hangingPunct="0">
        <a:lnSpc>
          <a:spcPct val="90000"/>
        </a:lnSpc>
        <a:spcBef>
          <a:spcPct val="30000"/>
        </a:spcBef>
        <a:spcAft>
          <a:spcPct val="0"/>
        </a:spcAft>
        <a:buClr>
          <a:schemeClr val="tx2"/>
        </a:buClr>
        <a:buFont typeface="Wingdings 2" pitchFamily="18" charset="2"/>
        <a:buBlip>
          <a:blip r:embed="rId17"/>
        </a:buBlip>
        <a:defRPr sz="2400">
          <a:solidFill>
            <a:schemeClr val="tx1"/>
          </a:solidFill>
          <a:effectLst>
            <a:outerShdw blurRad="38100" dist="38100" dir="2700000" algn="tl">
              <a:srgbClr val="000000"/>
            </a:outerShdw>
          </a:effectLst>
          <a:latin typeface="+mn-lt"/>
        </a:defRPr>
      </a:lvl3pPr>
      <a:lvl4pPr marL="1600200" indent="-341313" algn="l" rtl="0" eaLnBrk="0" fontAlgn="base" hangingPunct="0">
        <a:lnSpc>
          <a:spcPct val="90000"/>
        </a:lnSpc>
        <a:spcBef>
          <a:spcPct val="30000"/>
        </a:spcBef>
        <a:spcAft>
          <a:spcPct val="0"/>
        </a:spcAft>
        <a:buClr>
          <a:schemeClr val="tx2"/>
        </a:buClr>
        <a:buFont typeface="Wingdings 2" pitchFamily="18" charset="2"/>
        <a:buBlip>
          <a:blip r:embed="rId17"/>
        </a:buBlip>
        <a:defRPr sz="2000">
          <a:solidFill>
            <a:schemeClr val="tx1"/>
          </a:solidFill>
          <a:effectLst>
            <a:outerShdw blurRad="38100" dist="38100" dir="2700000" algn="tl">
              <a:srgbClr val="000000"/>
            </a:outerShdw>
          </a:effectLst>
          <a:latin typeface="+mn-lt"/>
        </a:defRPr>
      </a:lvl4pPr>
      <a:lvl5pPr marL="1885950" indent="-284163" algn="l" rtl="0" eaLnBrk="0" fontAlgn="base" hangingPunct="0">
        <a:lnSpc>
          <a:spcPct val="90000"/>
        </a:lnSpc>
        <a:spcBef>
          <a:spcPct val="30000"/>
        </a:spcBef>
        <a:spcAft>
          <a:spcPct val="0"/>
        </a:spcAft>
        <a:buClr>
          <a:schemeClr val="tx2"/>
        </a:buClr>
        <a:buFont typeface="Wingdings 2" pitchFamily="18" charset="2"/>
        <a:buBlip>
          <a:blip r:embed="rId17"/>
        </a:buBlip>
        <a:defRPr sz="2000">
          <a:solidFill>
            <a:schemeClr val="tx1"/>
          </a:solidFill>
          <a:effectLst>
            <a:outerShdw blurRad="38100" dist="38100" dir="2700000" algn="tl">
              <a:srgbClr val="000000"/>
            </a:outerShdw>
          </a:effectLst>
          <a:latin typeface="+mn-lt"/>
        </a:defRPr>
      </a:lvl5pPr>
      <a:lvl6pPr marL="2343150" indent="-284163" algn="l" rtl="0" fontAlgn="base">
        <a:lnSpc>
          <a:spcPct val="90000"/>
        </a:lnSpc>
        <a:spcBef>
          <a:spcPct val="30000"/>
        </a:spcBef>
        <a:spcAft>
          <a:spcPct val="0"/>
        </a:spcAft>
        <a:buClr>
          <a:schemeClr val="tx2"/>
        </a:buClr>
        <a:buFont typeface="Wingdings 2" pitchFamily="18" charset="2"/>
        <a:buBlip>
          <a:blip r:embed="rId17"/>
        </a:buBlip>
        <a:defRPr sz="2000">
          <a:solidFill>
            <a:schemeClr val="tx1"/>
          </a:solidFill>
          <a:effectLst>
            <a:outerShdw blurRad="38100" dist="38100" dir="2700000" algn="tl">
              <a:srgbClr val="000000"/>
            </a:outerShdw>
          </a:effectLst>
          <a:latin typeface="+mn-lt"/>
        </a:defRPr>
      </a:lvl6pPr>
      <a:lvl7pPr marL="2800350" indent="-284163" algn="l" rtl="0" fontAlgn="base">
        <a:lnSpc>
          <a:spcPct val="90000"/>
        </a:lnSpc>
        <a:spcBef>
          <a:spcPct val="30000"/>
        </a:spcBef>
        <a:spcAft>
          <a:spcPct val="0"/>
        </a:spcAft>
        <a:buClr>
          <a:schemeClr val="tx2"/>
        </a:buClr>
        <a:buFont typeface="Wingdings 2" pitchFamily="18" charset="2"/>
        <a:buBlip>
          <a:blip r:embed="rId17"/>
        </a:buBlip>
        <a:defRPr sz="2000">
          <a:solidFill>
            <a:schemeClr val="tx1"/>
          </a:solidFill>
          <a:effectLst>
            <a:outerShdw blurRad="38100" dist="38100" dir="2700000" algn="tl">
              <a:srgbClr val="000000"/>
            </a:outerShdw>
          </a:effectLst>
          <a:latin typeface="+mn-lt"/>
        </a:defRPr>
      </a:lvl7pPr>
      <a:lvl8pPr marL="3257550" indent="-284163" algn="l" rtl="0" fontAlgn="base">
        <a:lnSpc>
          <a:spcPct val="90000"/>
        </a:lnSpc>
        <a:spcBef>
          <a:spcPct val="30000"/>
        </a:spcBef>
        <a:spcAft>
          <a:spcPct val="0"/>
        </a:spcAft>
        <a:buClr>
          <a:schemeClr val="tx2"/>
        </a:buClr>
        <a:buFont typeface="Wingdings 2" pitchFamily="18" charset="2"/>
        <a:buBlip>
          <a:blip r:embed="rId17"/>
        </a:buBlip>
        <a:defRPr sz="2000">
          <a:solidFill>
            <a:schemeClr val="tx1"/>
          </a:solidFill>
          <a:effectLst>
            <a:outerShdw blurRad="38100" dist="38100" dir="2700000" algn="tl">
              <a:srgbClr val="000000"/>
            </a:outerShdw>
          </a:effectLst>
          <a:latin typeface="+mn-lt"/>
        </a:defRPr>
      </a:lvl8pPr>
      <a:lvl9pPr marL="3714750" indent="-284163" algn="l" rtl="0" fontAlgn="base">
        <a:lnSpc>
          <a:spcPct val="90000"/>
        </a:lnSpc>
        <a:spcBef>
          <a:spcPct val="30000"/>
        </a:spcBef>
        <a:spcAft>
          <a:spcPct val="0"/>
        </a:spcAft>
        <a:buClr>
          <a:schemeClr val="tx2"/>
        </a:buClr>
        <a:buFont typeface="Wingdings 2" pitchFamily="18" charset="2"/>
        <a:buBlip>
          <a:blip r:embed="rId17"/>
        </a:buBlip>
        <a:defRPr sz="20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 Id="rId5" Type="http://schemas.openxmlformats.org/officeDocument/2006/relationships/image" Target="../media/image8.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png"/><Relationship Id="rId18" Type="http://schemas.openxmlformats.org/officeDocument/2006/relationships/image" Target="../media/image26.png"/><Relationship Id="rId3" Type="http://schemas.openxmlformats.org/officeDocument/2006/relationships/image" Target="../media/image11.png"/><Relationship Id="rId7" Type="http://schemas.openxmlformats.org/officeDocument/2006/relationships/image" Target="../media/image15.png"/><Relationship Id="rId12" Type="http://schemas.openxmlformats.org/officeDocument/2006/relationships/image" Target="../media/image20.png"/><Relationship Id="rId17" Type="http://schemas.openxmlformats.org/officeDocument/2006/relationships/image" Target="../media/image25.png"/><Relationship Id="rId2" Type="http://schemas.openxmlformats.org/officeDocument/2006/relationships/notesSlide" Target="../notesSlides/notesSlide3.xml"/><Relationship Id="rId16" Type="http://schemas.openxmlformats.org/officeDocument/2006/relationships/image" Target="../media/image24.png"/><Relationship Id="rId1" Type="http://schemas.openxmlformats.org/officeDocument/2006/relationships/slideLayout" Target="../slideLayouts/slideLayout6.xml"/><Relationship Id="rId6" Type="http://schemas.openxmlformats.org/officeDocument/2006/relationships/image" Target="../media/image14.png"/><Relationship Id="rId11" Type="http://schemas.openxmlformats.org/officeDocument/2006/relationships/image" Target="../media/image19.png"/><Relationship Id="rId5" Type="http://schemas.openxmlformats.org/officeDocument/2006/relationships/image" Target="../media/image13.png"/><Relationship Id="rId15" Type="http://schemas.openxmlformats.org/officeDocument/2006/relationships/image" Target="../media/image23.png"/><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png"/><Relationship Id="rId14" Type="http://schemas.openxmlformats.org/officeDocument/2006/relationships/image" Target="../media/image22.png"/></Relationships>
</file>

<file path=ppt/slides/_rels/slide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7.xml.rels><?xml version="1.0" encoding="UTF-8" standalone="yes"?>
<Relationships xmlns="http://schemas.openxmlformats.org/package/2006/relationships"><Relationship Id="rId8" Type="http://schemas.openxmlformats.org/officeDocument/2006/relationships/image" Target="../media/image37.png"/><Relationship Id="rId13" Type="http://schemas.openxmlformats.org/officeDocument/2006/relationships/image" Target="../media/image42.png"/><Relationship Id="rId3" Type="http://schemas.openxmlformats.org/officeDocument/2006/relationships/image" Target="../media/image32.png"/><Relationship Id="rId7" Type="http://schemas.openxmlformats.org/officeDocument/2006/relationships/image" Target="../media/image36.png"/><Relationship Id="rId12" Type="http://schemas.openxmlformats.org/officeDocument/2006/relationships/image" Target="../media/image41.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35.png"/><Relationship Id="rId11" Type="http://schemas.openxmlformats.org/officeDocument/2006/relationships/image" Target="../media/image40.png"/><Relationship Id="rId5" Type="http://schemas.openxmlformats.org/officeDocument/2006/relationships/image" Target="../media/image34.png"/><Relationship Id="rId10" Type="http://schemas.openxmlformats.org/officeDocument/2006/relationships/image" Target="../media/image39.png"/><Relationship Id="rId4" Type="http://schemas.openxmlformats.org/officeDocument/2006/relationships/image" Target="../media/image33.png"/><Relationship Id="rId9" Type="http://schemas.openxmlformats.org/officeDocument/2006/relationships/image" Target="../media/image38.png"/><Relationship Id="rId14" Type="http://schemas.openxmlformats.org/officeDocument/2006/relationships/image" Target="../media/image43.png"/></Relationships>
</file>

<file path=ppt/slides/_rels/slide8.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image" Target="../media/image46.png"/><Relationship Id="rId3" Type="http://schemas.openxmlformats.org/officeDocument/2006/relationships/image" Target="../media/image44.png"/><Relationship Id="rId7" Type="http://schemas.openxmlformats.org/officeDocument/2006/relationships/image" Target="../media/image37.png"/><Relationship Id="rId12" Type="http://schemas.openxmlformats.org/officeDocument/2006/relationships/image" Target="../media/image41.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36.png"/><Relationship Id="rId11" Type="http://schemas.openxmlformats.org/officeDocument/2006/relationships/image" Target="../media/image40.png"/><Relationship Id="rId5" Type="http://schemas.openxmlformats.org/officeDocument/2006/relationships/image" Target="../media/image35.png"/><Relationship Id="rId10" Type="http://schemas.openxmlformats.org/officeDocument/2006/relationships/image" Target="../media/image38.png"/><Relationship Id="rId4" Type="http://schemas.openxmlformats.org/officeDocument/2006/relationships/image" Target="../media/image34.png"/><Relationship Id="rId9" Type="http://schemas.openxmlformats.org/officeDocument/2006/relationships/image" Target="../media/image45.png"/></Relationships>
</file>

<file path=ppt/slides/_rels/slide9.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34.png"/><Relationship Id="rId7" Type="http://schemas.openxmlformats.org/officeDocument/2006/relationships/image" Target="../media/image9.png"/><Relationship Id="rId12" Type="http://schemas.openxmlformats.org/officeDocument/2006/relationships/image" Target="../media/image41.png"/><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image" Target="../media/image37.png"/><Relationship Id="rId11" Type="http://schemas.openxmlformats.org/officeDocument/2006/relationships/image" Target="../media/image40.png"/><Relationship Id="rId5" Type="http://schemas.openxmlformats.org/officeDocument/2006/relationships/image" Target="../media/image36.png"/><Relationship Id="rId10" Type="http://schemas.openxmlformats.org/officeDocument/2006/relationships/image" Target="../media/image39.png"/><Relationship Id="rId4" Type="http://schemas.openxmlformats.org/officeDocument/2006/relationships/image" Target="../media/image35.png"/><Relationship Id="rId9" Type="http://schemas.openxmlformats.org/officeDocument/2006/relationships/image" Target="../media/image38.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6.xml"/><Relationship Id="rId5" Type="http://schemas.openxmlformats.org/officeDocument/2006/relationships/image" Target="../media/image49.png"/><Relationship Id="rId4" Type="http://schemas.openxmlformats.org/officeDocument/2006/relationships/image" Target="../media/image48.png"/></Relationships>
</file>

<file path=ppt/slides/_rels/slide11.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4.png"/><Relationship Id="rId7"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image" Target="../media/image39.png"/><Relationship Id="rId5" Type="http://schemas.openxmlformats.org/officeDocument/2006/relationships/image" Target="../media/image36.png"/><Relationship Id="rId4" Type="http://schemas.openxmlformats.org/officeDocument/2006/relationships/image" Target="../media/image35.png"/><Relationship Id="rId9" Type="http://schemas.openxmlformats.org/officeDocument/2006/relationships/image" Target="../media/image50.png"/></Relationships>
</file>

<file path=ppt/slides/_rels/slide12.xml.rels><?xml version="1.0" encoding="UTF-8" standalone="yes"?>
<Relationships xmlns="http://schemas.openxmlformats.org/package/2006/relationships"><Relationship Id="rId3" Type="http://schemas.openxmlformats.org/officeDocument/2006/relationships/image" Target="../media/image52.png"/><Relationship Id="rId7" Type="http://schemas.openxmlformats.org/officeDocument/2006/relationships/image" Target="../media/image56.png"/><Relationship Id="rId2" Type="http://schemas.openxmlformats.org/officeDocument/2006/relationships/image" Target="../media/image51.png"/><Relationship Id="rId1" Type="http://schemas.openxmlformats.org/officeDocument/2006/relationships/slideLayout" Target="../slideLayouts/slideLayout2.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s>
</file>

<file path=ppt/slides/_rels/slide13.xml.rels><?xml version="1.0" encoding="UTF-8" standalone="yes"?>
<Relationships xmlns="http://schemas.openxmlformats.org/package/2006/relationships"><Relationship Id="rId8" Type="http://schemas.openxmlformats.org/officeDocument/2006/relationships/image" Target="../media/image38.png"/><Relationship Id="rId13" Type="http://schemas.openxmlformats.org/officeDocument/2006/relationships/image" Target="../media/image56.png"/><Relationship Id="rId3" Type="http://schemas.openxmlformats.org/officeDocument/2006/relationships/notesSlide" Target="../notesSlides/notesSlide10.xml"/><Relationship Id="rId7" Type="http://schemas.openxmlformats.org/officeDocument/2006/relationships/image" Target="../media/image36.png"/><Relationship Id="rId12" Type="http://schemas.openxmlformats.org/officeDocument/2006/relationships/image" Target="../media/image60.png"/><Relationship Id="rId17" Type="http://schemas.openxmlformats.org/officeDocument/2006/relationships/oleObject" Target="../embeddings/Microsoft_Office_Excel_97-2003_Worksheet3.xls"/><Relationship Id="rId2" Type="http://schemas.openxmlformats.org/officeDocument/2006/relationships/slideLayout" Target="../slideLayouts/slideLayout4.xml"/><Relationship Id="rId16" Type="http://schemas.openxmlformats.org/officeDocument/2006/relationships/oleObject" Target="../embeddings/Microsoft_Office_Excel_97-2003_Worksheet2.xls"/><Relationship Id="rId1" Type="http://schemas.openxmlformats.org/officeDocument/2006/relationships/vmlDrawing" Target="../drawings/vmlDrawing1.vml"/><Relationship Id="rId6" Type="http://schemas.openxmlformats.org/officeDocument/2006/relationships/image" Target="../media/image35.png"/><Relationship Id="rId11" Type="http://schemas.openxmlformats.org/officeDocument/2006/relationships/image" Target="../media/image41.png"/><Relationship Id="rId5" Type="http://schemas.openxmlformats.org/officeDocument/2006/relationships/image" Target="../media/image34.png"/><Relationship Id="rId15" Type="http://schemas.openxmlformats.org/officeDocument/2006/relationships/oleObject" Target="../embeddings/Microsoft_Office_Excel_97-2003_Worksheet1.xls"/><Relationship Id="rId10" Type="http://schemas.openxmlformats.org/officeDocument/2006/relationships/image" Target="../media/image40.png"/><Relationship Id="rId4" Type="http://schemas.openxmlformats.org/officeDocument/2006/relationships/image" Target="../media/image37.png"/><Relationship Id="rId9" Type="http://schemas.openxmlformats.org/officeDocument/2006/relationships/image" Target="../media/image39.png"/><Relationship Id="rId14" Type="http://schemas.openxmlformats.org/officeDocument/2006/relationships/image" Target="../media/image61.wmf"/></Relationships>
</file>

<file path=ppt/slides/_rels/slide14.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11.xml"/><Relationship Id="rId1" Type="http://schemas.openxmlformats.org/officeDocument/2006/relationships/slideLayout" Target="../slideLayouts/slideLayout6.xml"/><Relationship Id="rId5" Type="http://schemas.openxmlformats.org/officeDocument/2006/relationships/image" Target="../media/image63.pn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hyperlink" Target="https://roianalyst.alinean.com/microsoft/iotool/launch.html" TargetMode="Externa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36" name="Rectangle 16"/>
          <p:cNvSpPr>
            <a:spLocks noGrp="1" noChangeArrowheads="1"/>
          </p:cNvSpPr>
          <p:nvPr>
            <p:ph type="ctrTitle"/>
          </p:nvPr>
        </p:nvSpPr>
        <p:spPr>
          <a:xfrm>
            <a:off x="919163" y="-2419350"/>
            <a:ext cx="7843837" cy="1409700"/>
          </a:xfrm>
        </p:spPr>
        <p:txBody>
          <a:bodyPr/>
          <a:lstStyle/>
          <a:p>
            <a:pPr eaLnBrk="1" hangingPunct="1">
              <a:defRPr/>
            </a:pPr>
            <a:r>
              <a:rPr lang="en-US" dirty="0"/>
              <a:t>Building an Optimized Infrastructure</a:t>
            </a:r>
          </a:p>
        </p:txBody>
      </p:sp>
      <p:sp>
        <p:nvSpPr>
          <p:cNvPr id="3140" name="Rectangle 68"/>
          <p:cNvSpPr>
            <a:spLocks noGrp="1" noChangeArrowheads="1"/>
          </p:cNvSpPr>
          <p:nvPr>
            <p:ph type="subTitle" idx="1"/>
          </p:nvPr>
        </p:nvSpPr>
        <p:spPr>
          <a:xfrm>
            <a:off x="-1568450" y="-2979738"/>
            <a:ext cx="8035925" cy="1844675"/>
          </a:xfrm>
        </p:spPr>
        <p:txBody>
          <a:bodyPr/>
          <a:lstStyle/>
          <a:p>
            <a:pPr eaLnBrk="1" hangingPunct="1">
              <a:defRPr/>
            </a:pPr>
            <a:r>
              <a:rPr lang="en-US" dirty="0"/>
              <a:t>Samm DiStasio</a:t>
            </a:r>
          </a:p>
          <a:p>
            <a:pPr eaLnBrk="1" hangingPunct="1">
              <a:defRPr/>
            </a:pPr>
            <a:r>
              <a:rPr lang="en-US" dirty="0"/>
              <a:t>Director</a:t>
            </a:r>
            <a:br>
              <a:rPr lang="en-US" dirty="0"/>
            </a:br>
            <a:r>
              <a:rPr lang="en-US" dirty="0"/>
              <a:t>Infrastructure Optimization Strategy</a:t>
            </a:r>
          </a:p>
          <a:p>
            <a:pPr eaLnBrk="1" hangingPunct="1">
              <a:defRPr/>
            </a:pPr>
            <a:r>
              <a:rPr lang="en-US" dirty="0"/>
              <a:t>Microsoft Corporation</a:t>
            </a:r>
          </a:p>
        </p:txBody>
      </p:sp>
      <p:sp>
        <p:nvSpPr>
          <p:cNvPr id="4100" name="Rectangle 60" hidden="1"/>
          <p:cNvSpPr>
            <a:spLocks noChangeArrowheads="1"/>
          </p:cNvSpPr>
          <p:nvPr>
            <p:custDataLst>
              <p:tags r:id="rId1"/>
            </p:custDataLst>
          </p:nvPr>
        </p:nvSpPr>
        <p:spPr bwMode="auto">
          <a:xfrm>
            <a:off x="819150" y="560388"/>
            <a:ext cx="2649538" cy="1120775"/>
          </a:xfrm>
          <a:prstGeom prst="rect">
            <a:avLst/>
          </a:prstGeom>
          <a:solidFill>
            <a:schemeClr val="tx1"/>
          </a:solidFill>
          <a:ln w="22225">
            <a:solidFill>
              <a:srgbClr val="969696"/>
            </a:solidFill>
            <a:miter lim="800000"/>
            <a:headEnd/>
            <a:tailEnd/>
          </a:ln>
        </p:spPr>
        <p:txBody>
          <a:bodyPr wrap="none" anchor="ctr"/>
          <a:lstStyle/>
          <a:p>
            <a:pPr algn="ctr"/>
            <a:endParaRPr lang="en-US"/>
          </a:p>
        </p:txBody>
      </p:sp>
      <p:pic>
        <p:nvPicPr>
          <p:cNvPr id="4101" name="Picture 6" descr="cooltools-1"/>
          <p:cNvPicPr>
            <a:picLocks noChangeAspect="1" noChangeArrowheads="1"/>
          </p:cNvPicPr>
          <p:nvPr/>
        </p:nvPicPr>
        <p:blipFill>
          <a:blip r:embed="rId4"/>
          <a:srcRect/>
          <a:stretch>
            <a:fillRect/>
          </a:stretch>
        </p:blipFill>
        <p:spPr bwMode="invGray">
          <a:xfrm>
            <a:off x="684213" y="1916113"/>
            <a:ext cx="7446962" cy="939800"/>
          </a:xfrm>
          <a:prstGeom prst="rect">
            <a:avLst/>
          </a:prstGeom>
          <a:noFill/>
          <a:ln w="12700">
            <a:noFill/>
            <a:miter lim="800000"/>
            <a:headEnd/>
            <a:tailEnd/>
          </a:ln>
        </p:spPr>
      </p:pic>
      <p:pic>
        <p:nvPicPr>
          <p:cNvPr id="4102" name="Picture 8" descr="cooltools-1"/>
          <p:cNvPicPr>
            <a:picLocks noChangeAspect="1" noChangeArrowheads="1"/>
          </p:cNvPicPr>
          <p:nvPr/>
        </p:nvPicPr>
        <p:blipFill>
          <a:blip r:embed="rId5"/>
          <a:srcRect l="63467" b="8026"/>
          <a:stretch>
            <a:fillRect/>
          </a:stretch>
        </p:blipFill>
        <p:spPr bwMode="invGray">
          <a:xfrm>
            <a:off x="684213" y="2614613"/>
            <a:ext cx="4375150" cy="873125"/>
          </a:xfrm>
          <a:prstGeom prst="rect">
            <a:avLst/>
          </a:prstGeom>
          <a:noFill/>
          <a:ln w="12700">
            <a:noFill/>
            <a:miter lim="800000"/>
            <a:headEnd/>
            <a:tailEnd/>
          </a:ln>
        </p:spPr>
      </p:pic>
      <p:sp>
        <p:nvSpPr>
          <p:cNvPr id="5131" name="Rectangle 11"/>
          <p:cNvSpPr>
            <a:spLocks noChangeArrowheads="1"/>
          </p:cNvSpPr>
          <p:nvPr/>
        </p:nvSpPr>
        <p:spPr bwMode="auto">
          <a:xfrm>
            <a:off x="-1371600" y="4876800"/>
            <a:ext cx="184150" cy="579438"/>
          </a:xfrm>
          <a:prstGeom prst="rect">
            <a:avLst/>
          </a:prstGeom>
          <a:noFill/>
          <a:ln w="12700">
            <a:noFill/>
            <a:miter lim="800000"/>
            <a:headEnd/>
            <a:tailEnd/>
          </a:ln>
          <a:effectLst/>
        </p:spPr>
        <p:txBody>
          <a:bodyPr wrap="none">
            <a:spAutoFit/>
          </a:bodyPr>
          <a:lstStyle/>
          <a:p>
            <a:pPr>
              <a:defRPr/>
            </a:pPr>
            <a:endParaRPr lang="en-US" sz="3200" b="0" dirty="0">
              <a:effectLst>
                <a:outerShdw blurRad="38100" dist="38100" dir="2700000" algn="tl">
                  <a:srgbClr val="000000"/>
                </a:outerShdw>
              </a:effectLst>
              <a:latin typeface="Segoe" pitchFamily="34" charset="0"/>
              <a:cs typeface="+mn-cs"/>
            </a:endParaRPr>
          </a:p>
        </p:txBody>
      </p:sp>
      <p:sp>
        <p:nvSpPr>
          <p:cNvPr id="5134" name="Rectangle 14"/>
          <p:cNvSpPr>
            <a:spLocks noChangeArrowheads="1"/>
          </p:cNvSpPr>
          <p:nvPr/>
        </p:nvSpPr>
        <p:spPr bwMode="auto">
          <a:xfrm>
            <a:off x="-1123950" y="5848350"/>
            <a:ext cx="184150" cy="530225"/>
          </a:xfrm>
          <a:prstGeom prst="rect">
            <a:avLst/>
          </a:prstGeom>
          <a:noFill/>
          <a:ln w="12700">
            <a:noFill/>
            <a:miter lim="800000"/>
            <a:headEnd/>
            <a:tailEnd/>
          </a:ln>
          <a:effectLst/>
        </p:spPr>
        <p:txBody>
          <a:bodyPr wrap="none">
            <a:spAutoFit/>
          </a:bodyPr>
          <a:lstStyle/>
          <a:p>
            <a:pPr>
              <a:lnSpc>
                <a:spcPct val="90000"/>
              </a:lnSpc>
              <a:buClr>
                <a:schemeClr val="tx2"/>
              </a:buClr>
              <a:buFont typeface="Wingdings 2" pitchFamily="18" charset="2"/>
              <a:buNone/>
              <a:defRPr/>
            </a:pPr>
            <a:endParaRPr lang="en-US" sz="3200" b="0" dirty="0">
              <a:effectLst>
                <a:outerShdw blurRad="38100" dist="38100" dir="2700000" algn="tl">
                  <a:srgbClr val="000000"/>
                </a:outerShdw>
              </a:effectLst>
              <a:latin typeface="Segoe" pitchFamily="34" charset="0"/>
              <a:cs typeface="+mn-cs"/>
            </a:endParaRPr>
          </a:p>
        </p:txBody>
      </p:sp>
      <p:sp>
        <p:nvSpPr>
          <p:cNvPr id="13" name="Rectangle 4"/>
          <p:cNvSpPr>
            <a:spLocks noChangeArrowheads="1"/>
          </p:cNvSpPr>
          <p:nvPr/>
        </p:nvSpPr>
        <p:spPr bwMode="auto">
          <a:xfrm>
            <a:off x="568325" y="3971925"/>
            <a:ext cx="8077200" cy="2309813"/>
          </a:xfrm>
          <a:prstGeom prst="rect">
            <a:avLst/>
          </a:prstGeom>
          <a:noFill/>
          <a:ln w="9525">
            <a:noFill/>
            <a:miter lim="800000"/>
            <a:headEnd/>
            <a:tailEnd/>
          </a:ln>
          <a:effectLst/>
        </p:spPr>
        <p:txBody>
          <a:bodyPr>
            <a:spAutoFit/>
          </a:bodyPr>
          <a:lstStyle/>
          <a:p>
            <a:pPr>
              <a:lnSpc>
                <a:spcPct val="90000"/>
              </a:lnSpc>
              <a:spcBef>
                <a:spcPct val="30000"/>
              </a:spcBef>
              <a:buClr>
                <a:schemeClr val="tx2"/>
              </a:buClr>
              <a:buFont typeface="Wingdings 2" pitchFamily="18" charset="2"/>
              <a:buNone/>
              <a:defRPr/>
            </a:pPr>
            <a:r>
              <a:rPr lang="en-US" sz="3200" dirty="0">
                <a:effectLst>
                  <a:outerShdw blurRad="38100" dist="38100" dir="2700000" algn="tl">
                    <a:srgbClr val="000000"/>
                  </a:outerShdw>
                </a:effectLst>
              </a:rPr>
              <a:t>Richard McKinney		</a:t>
            </a:r>
          </a:p>
          <a:p>
            <a:pPr>
              <a:lnSpc>
                <a:spcPct val="90000"/>
              </a:lnSpc>
              <a:spcBef>
                <a:spcPct val="30000"/>
              </a:spcBef>
              <a:buClr>
                <a:schemeClr val="tx2"/>
              </a:buClr>
              <a:buFont typeface="Wingdings 2" pitchFamily="18" charset="2"/>
              <a:buNone/>
              <a:defRPr/>
            </a:pPr>
            <a:r>
              <a:rPr lang="en-US" sz="3200" dirty="0">
                <a:effectLst>
                  <a:outerShdw blurRad="38100" dist="38100" dir="2700000" algn="tl">
                    <a:srgbClr val="000000"/>
                  </a:outerShdw>
                </a:effectLst>
              </a:rPr>
              <a:t>Government Technology Advisor / S&amp;LG</a:t>
            </a:r>
          </a:p>
          <a:p>
            <a:pPr>
              <a:lnSpc>
                <a:spcPct val="90000"/>
              </a:lnSpc>
              <a:spcBef>
                <a:spcPct val="30000"/>
              </a:spcBef>
              <a:buClr>
                <a:schemeClr val="tx2"/>
              </a:buClr>
              <a:buFont typeface="Wingdings 2" pitchFamily="18" charset="2"/>
              <a:buNone/>
              <a:defRPr/>
            </a:pPr>
            <a:r>
              <a:rPr lang="en-US" sz="3200" dirty="0">
                <a:effectLst>
                  <a:outerShdw blurRad="38100" dist="38100" dir="2700000" algn="tl">
                    <a:srgbClr val="000000"/>
                  </a:outerShdw>
                </a:effectLst>
              </a:rPr>
              <a:t>Microsoft Corporation</a:t>
            </a:r>
          </a:p>
          <a:p>
            <a:pPr>
              <a:lnSpc>
                <a:spcPct val="90000"/>
              </a:lnSpc>
              <a:spcBef>
                <a:spcPct val="30000"/>
              </a:spcBef>
              <a:buClr>
                <a:schemeClr val="tx2"/>
              </a:buClr>
              <a:buFont typeface="Wingdings 2" pitchFamily="18" charset="2"/>
              <a:buNone/>
              <a:defRPr/>
            </a:pPr>
            <a:r>
              <a:rPr lang="en-US" sz="3200" dirty="0">
                <a:effectLst>
                  <a:outerShdw blurRad="38100" dist="38100" dir="2700000" algn="tl">
                    <a:srgbClr val="000000"/>
                  </a:outerShdw>
                </a:effectLst>
              </a:rPr>
              <a:t>richard.mckinney@microsoft.com</a:t>
            </a:r>
            <a:endParaRPr lang="en-US" sz="2000" dirty="0">
              <a:effectLst>
                <a:outerShdw blurRad="38100" dist="38100" dir="2700000" algn="tl">
                  <a:srgbClr val="000000"/>
                </a:outerShdw>
              </a:effectLst>
            </a:endParaRPr>
          </a:p>
        </p:txBody>
      </p:sp>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7155" name="Rectangle 3"/>
          <p:cNvSpPr>
            <a:spLocks noGrp="1" noChangeArrowheads="1"/>
          </p:cNvSpPr>
          <p:nvPr>
            <p:ph type="body" idx="4294967295"/>
          </p:nvPr>
        </p:nvSpPr>
        <p:spPr>
          <a:xfrm>
            <a:off x="382588" y="1414463"/>
            <a:ext cx="8380412" cy="3490912"/>
          </a:xfrm>
        </p:spPr>
        <p:txBody>
          <a:bodyPr/>
          <a:lstStyle/>
          <a:p>
            <a:pPr eaLnBrk="1" hangingPunct="1">
              <a:buFont typeface="Wingdings 2" pitchFamily="18" charset="2"/>
              <a:buBlip>
                <a:blip r:embed="rId3"/>
              </a:buBlip>
              <a:defRPr/>
            </a:pPr>
            <a:r>
              <a:rPr lang="en-US" dirty="0" smtClean="0"/>
              <a:t>Background</a:t>
            </a:r>
          </a:p>
          <a:p>
            <a:pPr eaLnBrk="1" hangingPunct="1">
              <a:buFont typeface="Wingdings 2" pitchFamily="18" charset="2"/>
              <a:buBlip>
                <a:blip r:embed="rId3"/>
              </a:buBlip>
              <a:defRPr/>
            </a:pPr>
            <a:r>
              <a:rPr lang="en-US" dirty="0" smtClean="0"/>
              <a:t>Infrastructure </a:t>
            </a:r>
            <a:r>
              <a:rPr lang="en-US" dirty="0"/>
              <a:t>Optimization </a:t>
            </a:r>
            <a:r>
              <a:rPr lang="en-US" dirty="0" smtClean="0"/>
              <a:t>Overview</a:t>
            </a:r>
            <a:endParaRPr lang="en-US" dirty="0"/>
          </a:p>
          <a:p>
            <a:pPr eaLnBrk="1" hangingPunct="1">
              <a:buFont typeface="Wingdings 2" pitchFamily="18" charset="2"/>
              <a:buBlip>
                <a:blip r:embed="rId3"/>
              </a:buBlip>
              <a:defRPr/>
            </a:pPr>
            <a:r>
              <a:rPr lang="en-US" dirty="0"/>
              <a:t>An example </a:t>
            </a:r>
          </a:p>
          <a:p>
            <a:pPr eaLnBrk="1" hangingPunct="1">
              <a:buFont typeface="Wingdings 2" pitchFamily="18" charset="2"/>
              <a:buBlip>
                <a:blip r:embed="rId3"/>
              </a:buBlip>
              <a:defRPr/>
            </a:pPr>
            <a:r>
              <a:rPr lang="en-US" dirty="0"/>
              <a:t>The benefits of the journey</a:t>
            </a:r>
          </a:p>
          <a:p>
            <a:pPr eaLnBrk="1" hangingPunct="1">
              <a:buFont typeface="Wingdings 2" pitchFamily="18" charset="2"/>
              <a:buBlip>
                <a:blip r:embed="rId3"/>
              </a:buBlip>
              <a:defRPr/>
            </a:pPr>
            <a:r>
              <a:rPr lang="en-US" dirty="0"/>
              <a:t>How </a:t>
            </a:r>
            <a:r>
              <a:rPr lang="en-US" dirty="0" smtClean="0"/>
              <a:t>we engage with customers</a:t>
            </a:r>
          </a:p>
          <a:p>
            <a:pPr eaLnBrk="1" hangingPunct="1">
              <a:buFont typeface="Wingdings 2" pitchFamily="18" charset="2"/>
              <a:buBlip>
                <a:blip r:embed="rId3"/>
              </a:buBlip>
              <a:defRPr/>
            </a:pPr>
            <a:r>
              <a:rPr lang="en-US" dirty="0" smtClean="0"/>
              <a:t>Demo - ROI Analysis Tool</a:t>
            </a:r>
            <a:endParaRPr lang="en-US" dirty="0"/>
          </a:p>
        </p:txBody>
      </p:sp>
      <p:pic>
        <p:nvPicPr>
          <p:cNvPr id="5123" name="Picture 5" descr="cooltools-1"/>
          <p:cNvPicPr>
            <a:picLocks noChangeAspect="1" noChangeArrowheads="1"/>
          </p:cNvPicPr>
          <p:nvPr/>
        </p:nvPicPr>
        <p:blipFill>
          <a:blip r:embed="rId4"/>
          <a:srcRect/>
          <a:stretch>
            <a:fillRect/>
          </a:stretch>
        </p:blipFill>
        <p:spPr bwMode="invGray">
          <a:xfrm>
            <a:off x="584200" y="249238"/>
            <a:ext cx="2684463" cy="939800"/>
          </a:xfrm>
          <a:prstGeom prst="rect">
            <a:avLst/>
          </a:prstGeom>
          <a:noFill/>
          <a:ln w="12700">
            <a:noFill/>
            <a:miter lim="800000"/>
            <a:headEnd/>
            <a:tailEnd/>
          </a:ln>
        </p:spPr>
      </p:pic>
    </p:spTree>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39738" y="474663"/>
            <a:ext cx="8382000" cy="750887"/>
          </a:xfrm>
          <a:prstGeom prst="rect">
            <a:avLst/>
          </a:prstGeom>
        </p:spPr>
        <p:txBody>
          <a:bodyPr/>
          <a:lstStyle/>
          <a:p>
            <a:pPr eaLnBrk="0" hangingPunct="0">
              <a:lnSpc>
                <a:spcPct val="90000"/>
              </a:lnSpc>
              <a:defRPr/>
            </a:pPr>
            <a:r>
              <a:rPr lang="en-US" sz="4800" b="0" kern="0">
                <a:solidFill>
                  <a:schemeClr val="tx2"/>
                </a:solidFill>
                <a:effectLst>
                  <a:outerShdw blurRad="38100" dist="38100" dir="2700000" algn="tl">
                    <a:srgbClr val="000000">
                      <a:alpha val="43137"/>
                    </a:srgbClr>
                  </a:outerShdw>
                </a:effectLst>
                <a:latin typeface="+mj-lt"/>
                <a:ea typeface="+mj-ea"/>
                <a:cs typeface="+mj-cs"/>
              </a:rPr>
              <a:t>My public sector background</a:t>
            </a:r>
            <a:endParaRPr lang="en-US" sz="4800" b="0" kern="0" dirty="0">
              <a:solidFill>
                <a:schemeClr val="tx2"/>
              </a:solidFill>
              <a:effectLst>
                <a:outerShdw blurRad="38100" dist="38100" dir="2700000" algn="tl">
                  <a:srgbClr val="000000">
                    <a:alpha val="43137"/>
                  </a:srgbClr>
                </a:outerShdw>
              </a:effectLst>
              <a:latin typeface="+mj-lt"/>
              <a:ea typeface="+mj-ea"/>
              <a:cs typeface="+mj-cs"/>
            </a:endParaRPr>
          </a:p>
        </p:txBody>
      </p:sp>
      <p:sp>
        <p:nvSpPr>
          <p:cNvPr id="3" name="Text Placeholder 2"/>
          <p:cNvSpPr txBox="1">
            <a:spLocks/>
          </p:cNvSpPr>
          <p:nvPr/>
        </p:nvSpPr>
        <p:spPr>
          <a:xfrm>
            <a:off x="381000" y="1417638"/>
            <a:ext cx="8410575" cy="1108075"/>
          </a:xfrm>
          <a:prstGeom prst="rect">
            <a:avLst/>
          </a:prstGeom>
        </p:spPr>
        <p:txBody>
          <a:bodyPr/>
          <a:lstStyle/>
          <a:p>
            <a:pPr marL="457200" indent="-457200" eaLnBrk="0" hangingPunct="0">
              <a:lnSpc>
                <a:spcPct val="90000"/>
              </a:lnSpc>
              <a:spcBef>
                <a:spcPct val="30000"/>
              </a:spcBef>
              <a:buClr>
                <a:schemeClr val="tx2"/>
              </a:buClr>
              <a:buFont typeface="Wingdings 2" pitchFamily="18" charset="2"/>
              <a:buBlip>
                <a:blip r:embed="rId2"/>
              </a:buBlip>
              <a:defRPr/>
            </a:pPr>
            <a:r>
              <a:rPr lang="en-US" sz="2000" kern="0" dirty="0">
                <a:effectLst>
                  <a:outerShdw blurRad="38100" dist="38100" dir="2700000" algn="tl">
                    <a:srgbClr val="000000">
                      <a:alpha val="43137"/>
                    </a:srgbClr>
                  </a:outerShdw>
                </a:effectLst>
                <a:latin typeface="+mn-lt"/>
                <a:cs typeface="+mn-cs"/>
              </a:rPr>
              <a:t>CIO</a:t>
            </a:r>
          </a:p>
          <a:p>
            <a:pPr marL="457200" indent="-457200" eaLnBrk="0" hangingPunct="0">
              <a:lnSpc>
                <a:spcPct val="90000"/>
              </a:lnSpc>
              <a:spcBef>
                <a:spcPct val="30000"/>
              </a:spcBef>
              <a:buClr>
                <a:schemeClr val="tx2"/>
              </a:buClr>
              <a:buFont typeface="Wingdings 2" pitchFamily="18" charset="2"/>
              <a:buNone/>
              <a:defRPr/>
            </a:pPr>
            <a:r>
              <a:rPr lang="en-US" sz="2000" b="0" kern="0" dirty="0">
                <a:effectLst>
                  <a:outerShdw blurRad="38100" dist="38100" dir="2700000" algn="tl">
                    <a:srgbClr val="000000">
                      <a:alpha val="43137"/>
                    </a:srgbClr>
                  </a:outerShdw>
                </a:effectLst>
                <a:latin typeface="+mn-lt"/>
                <a:cs typeface="+mn-cs"/>
              </a:rPr>
              <a:t>	</a:t>
            </a:r>
            <a:r>
              <a:rPr lang="en-US" sz="2000" kern="0" dirty="0">
                <a:effectLst>
                  <a:outerShdw blurRad="38100" dist="38100" dir="2700000" algn="tl">
                    <a:srgbClr val="000000">
                      <a:alpha val="43137"/>
                    </a:srgbClr>
                  </a:outerShdw>
                </a:effectLst>
                <a:latin typeface="+mn-lt"/>
                <a:cs typeface="+mn-cs"/>
              </a:rPr>
              <a:t>Metropolitan </a:t>
            </a:r>
            <a:r>
              <a:rPr lang="en-US" sz="2000" kern="0" dirty="0" err="1">
                <a:effectLst>
                  <a:outerShdw blurRad="38100" dist="38100" dir="2700000" algn="tl">
                    <a:srgbClr val="000000">
                      <a:alpha val="43137"/>
                    </a:srgbClr>
                  </a:outerShdw>
                </a:effectLst>
                <a:latin typeface="+mn-lt"/>
                <a:cs typeface="+mn-cs"/>
              </a:rPr>
              <a:t>Govt</a:t>
            </a:r>
            <a:r>
              <a:rPr lang="en-US" sz="2000" kern="0" dirty="0">
                <a:effectLst>
                  <a:outerShdw blurRad="38100" dist="38100" dir="2700000" algn="tl">
                    <a:srgbClr val="000000">
                      <a:alpha val="43137"/>
                    </a:srgbClr>
                  </a:outerShdw>
                </a:effectLst>
                <a:latin typeface="+mn-lt"/>
                <a:cs typeface="+mn-cs"/>
              </a:rPr>
              <a:t> of Nashville &amp; Davidson Co</a:t>
            </a:r>
          </a:p>
          <a:p>
            <a:pPr marL="457200" indent="-457200" eaLnBrk="0" hangingPunct="0">
              <a:lnSpc>
                <a:spcPct val="90000"/>
              </a:lnSpc>
              <a:spcBef>
                <a:spcPct val="30000"/>
              </a:spcBef>
              <a:buClr>
                <a:schemeClr val="tx2"/>
              </a:buClr>
              <a:buFont typeface="Wingdings 2" pitchFamily="18" charset="2"/>
              <a:buNone/>
              <a:defRPr/>
            </a:pPr>
            <a:r>
              <a:rPr lang="en-US" sz="2000" kern="0" dirty="0">
                <a:effectLst>
                  <a:outerShdw blurRad="38100" dist="38100" dir="2700000" algn="tl">
                    <a:srgbClr val="000000">
                      <a:alpha val="43137"/>
                    </a:srgbClr>
                  </a:outerShdw>
                </a:effectLst>
                <a:latin typeface="+mn-lt"/>
                <a:cs typeface="+mn-cs"/>
              </a:rPr>
              <a:t>	1999-2005</a:t>
            </a:r>
          </a:p>
        </p:txBody>
      </p:sp>
      <p:sp>
        <p:nvSpPr>
          <p:cNvPr id="4" name="Text Placeholder 2"/>
          <p:cNvSpPr txBox="1">
            <a:spLocks/>
          </p:cNvSpPr>
          <p:nvPr/>
        </p:nvSpPr>
        <p:spPr bwMode="auto">
          <a:xfrm>
            <a:off x="446088" y="2614613"/>
            <a:ext cx="8410575" cy="1108075"/>
          </a:xfrm>
          <a:prstGeom prst="rect">
            <a:avLst/>
          </a:prstGeom>
          <a:noFill/>
          <a:ln w="9525">
            <a:noFill/>
            <a:miter lim="800000"/>
            <a:headEnd/>
            <a:tailEnd/>
          </a:ln>
          <a:effectLst/>
        </p:spPr>
        <p:txBody>
          <a:bodyPr>
            <a:spAutoFit/>
          </a:bodyPr>
          <a:lstStyle/>
          <a:p>
            <a:pPr marL="447675" indent="-447675" eaLnBrk="0" hangingPunct="0">
              <a:lnSpc>
                <a:spcPct val="90000"/>
              </a:lnSpc>
              <a:spcBef>
                <a:spcPct val="30000"/>
              </a:spcBef>
              <a:buClr>
                <a:schemeClr val="tx2"/>
              </a:buClr>
              <a:buFont typeface="Wingdings 2" pitchFamily="18" charset="2"/>
              <a:buBlip>
                <a:blip r:embed="rId3"/>
              </a:buBlip>
              <a:defRPr/>
            </a:pPr>
            <a:r>
              <a:rPr lang="it-IT" sz="2000" kern="0" dirty="0">
                <a:effectLst>
                  <a:outerShdw blurRad="38100" dist="38100" dir="2700000" algn="tl">
                    <a:srgbClr val="000000">
                      <a:alpha val="43137"/>
                    </a:srgbClr>
                  </a:outerShdw>
                </a:effectLst>
                <a:latin typeface="+mn-lt"/>
              </a:rPr>
              <a:t>IT Director</a:t>
            </a:r>
          </a:p>
          <a:p>
            <a:pPr marL="447675" indent="-447675" eaLnBrk="0" hangingPunct="0">
              <a:lnSpc>
                <a:spcPct val="90000"/>
              </a:lnSpc>
              <a:spcBef>
                <a:spcPct val="30000"/>
              </a:spcBef>
              <a:buClr>
                <a:schemeClr val="tx2"/>
              </a:buClr>
              <a:defRPr/>
            </a:pPr>
            <a:r>
              <a:rPr lang="it-IT" sz="2000" kern="0" dirty="0">
                <a:effectLst>
                  <a:outerShdw blurRad="38100" dist="38100" dir="2700000" algn="tl">
                    <a:srgbClr val="000000">
                      <a:alpha val="43137"/>
                    </a:srgbClr>
                  </a:outerShdw>
                </a:effectLst>
                <a:latin typeface="+mn-lt"/>
              </a:rPr>
              <a:t>	Tennessee General Assembly</a:t>
            </a:r>
          </a:p>
          <a:p>
            <a:pPr marL="447675" indent="-447675" eaLnBrk="0" hangingPunct="0">
              <a:lnSpc>
                <a:spcPct val="90000"/>
              </a:lnSpc>
              <a:spcBef>
                <a:spcPct val="30000"/>
              </a:spcBef>
              <a:buClr>
                <a:schemeClr val="tx2"/>
              </a:buClr>
              <a:defRPr/>
            </a:pPr>
            <a:r>
              <a:rPr lang="it-IT" sz="2000" kern="0" dirty="0">
                <a:effectLst>
                  <a:outerShdw blurRad="38100" dist="38100" dir="2700000" algn="tl">
                    <a:srgbClr val="000000">
                      <a:alpha val="43137"/>
                    </a:srgbClr>
                  </a:outerShdw>
                </a:effectLst>
                <a:latin typeface="+mn-lt"/>
              </a:rPr>
              <a:t>	1995-1999</a:t>
            </a:r>
            <a:endParaRPr lang="en-US" sz="2000" dirty="0"/>
          </a:p>
        </p:txBody>
      </p:sp>
      <p:sp>
        <p:nvSpPr>
          <p:cNvPr id="5" name="Text Placeholder 2"/>
          <p:cNvSpPr txBox="1">
            <a:spLocks/>
          </p:cNvSpPr>
          <p:nvPr/>
        </p:nvSpPr>
        <p:spPr bwMode="auto">
          <a:xfrm>
            <a:off x="409575" y="3506788"/>
            <a:ext cx="8410575" cy="1477962"/>
          </a:xfrm>
          <a:prstGeom prst="rect">
            <a:avLst/>
          </a:prstGeom>
          <a:noFill/>
          <a:ln w="9525">
            <a:noFill/>
            <a:miter lim="800000"/>
            <a:headEnd/>
            <a:tailEnd/>
          </a:ln>
          <a:effectLst/>
        </p:spPr>
        <p:txBody>
          <a:bodyPr>
            <a:spAutoFit/>
          </a:bodyPr>
          <a:lstStyle/>
          <a:p>
            <a:pPr marL="447675" indent="-447675" eaLnBrk="0" hangingPunct="0">
              <a:lnSpc>
                <a:spcPct val="90000"/>
              </a:lnSpc>
              <a:spcBef>
                <a:spcPct val="30000"/>
              </a:spcBef>
              <a:buClr>
                <a:schemeClr val="tx2"/>
              </a:buClr>
              <a:buFont typeface="Wingdings 2" pitchFamily="18" charset="2"/>
              <a:buBlip>
                <a:blip r:embed="rId3"/>
              </a:buBlip>
              <a:defRPr/>
            </a:pPr>
            <a:endParaRPr lang="it-IT" sz="2000" kern="0" dirty="0">
              <a:effectLst>
                <a:outerShdw blurRad="38100" dist="38100" dir="2700000" algn="tl">
                  <a:srgbClr val="000000">
                    <a:alpha val="43137"/>
                  </a:srgbClr>
                </a:outerShdw>
              </a:effectLst>
              <a:latin typeface="+mn-lt"/>
            </a:endParaRPr>
          </a:p>
          <a:p>
            <a:pPr marL="447675" indent="-447675" eaLnBrk="0" hangingPunct="0">
              <a:lnSpc>
                <a:spcPct val="90000"/>
              </a:lnSpc>
              <a:spcBef>
                <a:spcPct val="30000"/>
              </a:spcBef>
              <a:buClr>
                <a:schemeClr val="tx2"/>
              </a:buClr>
              <a:buFont typeface="Wingdings 2" pitchFamily="18" charset="2"/>
              <a:buBlip>
                <a:blip r:embed="rId3"/>
              </a:buBlip>
              <a:defRPr/>
            </a:pPr>
            <a:r>
              <a:rPr lang="it-IT" sz="2000" kern="0" dirty="0">
                <a:effectLst>
                  <a:outerShdw blurRad="38100" dist="38100" dir="2700000" algn="tl">
                    <a:srgbClr val="000000">
                      <a:alpha val="43137"/>
                    </a:srgbClr>
                  </a:outerShdw>
                </a:effectLst>
                <a:latin typeface="+mn-lt"/>
              </a:rPr>
              <a:t>Asst Commissioner / Administration</a:t>
            </a:r>
          </a:p>
          <a:p>
            <a:pPr marL="447675" indent="-447675" eaLnBrk="0" hangingPunct="0">
              <a:lnSpc>
                <a:spcPct val="90000"/>
              </a:lnSpc>
              <a:spcBef>
                <a:spcPct val="30000"/>
              </a:spcBef>
              <a:buClr>
                <a:schemeClr val="tx2"/>
              </a:buClr>
              <a:defRPr/>
            </a:pPr>
            <a:r>
              <a:rPr lang="it-IT" sz="2000" kern="0" dirty="0">
                <a:effectLst>
                  <a:outerShdw blurRad="38100" dist="38100" dir="2700000" algn="tl">
                    <a:srgbClr val="000000">
                      <a:alpha val="43137"/>
                    </a:srgbClr>
                  </a:outerShdw>
                </a:effectLst>
                <a:latin typeface="+mn-lt"/>
              </a:rPr>
              <a:t>	TN Dept of General Services</a:t>
            </a:r>
          </a:p>
          <a:p>
            <a:pPr marL="447675" indent="-447675" eaLnBrk="0" hangingPunct="0">
              <a:lnSpc>
                <a:spcPct val="90000"/>
              </a:lnSpc>
              <a:spcBef>
                <a:spcPct val="30000"/>
              </a:spcBef>
              <a:buClr>
                <a:schemeClr val="tx2"/>
              </a:buClr>
              <a:defRPr/>
            </a:pPr>
            <a:r>
              <a:rPr lang="it-IT" sz="2000" kern="0" dirty="0">
                <a:effectLst>
                  <a:outerShdw blurRad="38100" dist="38100" dir="2700000" algn="tl">
                    <a:srgbClr val="000000">
                      <a:alpha val="43137"/>
                    </a:srgbClr>
                  </a:outerShdw>
                </a:effectLst>
                <a:latin typeface="+mn-lt"/>
              </a:rPr>
              <a:t>	1987-1995</a:t>
            </a:r>
            <a:endParaRPr lang="en-US" sz="2000" dirty="0"/>
          </a:p>
        </p:txBody>
      </p:sp>
      <p:sp>
        <p:nvSpPr>
          <p:cNvPr id="6" name="Text Placeholder 2"/>
          <p:cNvSpPr txBox="1">
            <a:spLocks/>
          </p:cNvSpPr>
          <p:nvPr/>
        </p:nvSpPr>
        <p:spPr bwMode="auto">
          <a:xfrm>
            <a:off x="415925" y="4733925"/>
            <a:ext cx="8410575" cy="1476375"/>
          </a:xfrm>
          <a:prstGeom prst="rect">
            <a:avLst/>
          </a:prstGeom>
          <a:noFill/>
          <a:ln w="9525">
            <a:noFill/>
            <a:miter lim="800000"/>
            <a:headEnd/>
            <a:tailEnd/>
          </a:ln>
          <a:effectLst/>
        </p:spPr>
        <p:txBody>
          <a:bodyPr>
            <a:spAutoFit/>
          </a:bodyPr>
          <a:lstStyle/>
          <a:p>
            <a:pPr marL="447675" indent="-447675" eaLnBrk="0" hangingPunct="0">
              <a:lnSpc>
                <a:spcPct val="90000"/>
              </a:lnSpc>
              <a:spcBef>
                <a:spcPct val="30000"/>
              </a:spcBef>
              <a:buClr>
                <a:schemeClr val="tx2"/>
              </a:buClr>
              <a:buFont typeface="Wingdings 2" pitchFamily="18" charset="2"/>
              <a:buBlip>
                <a:blip r:embed="rId3"/>
              </a:buBlip>
              <a:defRPr/>
            </a:pPr>
            <a:endParaRPr lang="it-IT" sz="2000" kern="0" dirty="0">
              <a:effectLst>
                <a:outerShdw blurRad="38100" dist="38100" dir="2700000" algn="tl">
                  <a:srgbClr val="000000">
                    <a:alpha val="43137"/>
                  </a:srgbClr>
                </a:outerShdw>
              </a:effectLst>
              <a:latin typeface="+mn-lt"/>
            </a:endParaRPr>
          </a:p>
          <a:p>
            <a:pPr marL="447675" indent="-447675" eaLnBrk="0" hangingPunct="0">
              <a:lnSpc>
                <a:spcPct val="90000"/>
              </a:lnSpc>
              <a:spcBef>
                <a:spcPct val="30000"/>
              </a:spcBef>
              <a:buClr>
                <a:schemeClr val="tx2"/>
              </a:buClr>
              <a:buFont typeface="Wingdings 2" pitchFamily="18" charset="2"/>
              <a:buBlip>
                <a:blip r:embed="rId3"/>
              </a:buBlip>
              <a:defRPr/>
            </a:pPr>
            <a:r>
              <a:rPr lang="it-IT" sz="2000" kern="0" dirty="0">
                <a:effectLst>
                  <a:outerShdw blurRad="38100" dist="38100" dir="2700000" algn="tl">
                    <a:srgbClr val="000000">
                      <a:alpha val="43137"/>
                    </a:srgbClr>
                  </a:outerShdw>
                </a:effectLst>
                <a:latin typeface="+mn-lt"/>
              </a:rPr>
              <a:t>Information Technology Consultant</a:t>
            </a:r>
          </a:p>
          <a:p>
            <a:pPr marL="447675" indent="-447675" eaLnBrk="0" hangingPunct="0">
              <a:lnSpc>
                <a:spcPct val="90000"/>
              </a:lnSpc>
              <a:spcBef>
                <a:spcPct val="30000"/>
              </a:spcBef>
              <a:buClr>
                <a:schemeClr val="tx2"/>
              </a:buClr>
              <a:defRPr/>
            </a:pPr>
            <a:r>
              <a:rPr lang="it-IT" sz="2000" kern="0" dirty="0">
                <a:effectLst>
                  <a:outerShdw blurRad="38100" dist="38100" dir="2700000" algn="tl">
                    <a:srgbClr val="000000">
                      <a:alpha val="43137"/>
                    </a:srgbClr>
                  </a:outerShdw>
                </a:effectLst>
                <a:latin typeface="+mn-lt"/>
              </a:rPr>
              <a:t>	TN Dept of Finance and Administration</a:t>
            </a:r>
          </a:p>
          <a:p>
            <a:pPr marL="447675" indent="-447675" eaLnBrk="0" hangingPunct="0">
              <a:lnSpc>
                <a:spcPct val="90000"/>
              </a:lnSpc>
              <a:spcBef>
                <a:spcPct val="30000"/>
              </a:spcBef>
              <a:buClr>
                <a:schemeClr val="tx2"/>
              </a:buClr>
              <a:defRPr/>
            </a:pPr>
            <a:r>
              <a:rPr lang="it-IT" sz="2000" kern="0" dirty="0">
                <a:effectLst>
                  <a:outerShdw blurRad="38100" dist="38100" dir="2700000" algn="tl">
                    <a:srgbClr val="000000">
                      <a:alpha val="43137"/>
                    </a:srgbClr>
                  </a:outerShdw>
                </a:effectLst>
                <a:latin typeface="+mn-lt"/>
              </a:rPr>
              <a:t>	1985-1987</a:t>
            </a:r>
            <a:endParaRPr lang="en-US" sz="2000" dirty="0"/>
          </a:p>
        </p:txBody>
      </p:sp>
    </p:spTree>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2" name="Group 2"/>
          <p:cNvGrpSpPr>
            <a:grpSpLocks/>
          </p:cNvGrpSpPr>
          <p:nvPr/>
        </p:nvGrpSpPr>
        <p:grpSpPr bwMode="auto">
          <a:xfrm>
            <a:off x="3457575" y="5546725"/>
            <a:ext cx="2206625" cy="1081088"/>
            <a:chOff x="2178" y="3494"/>
            <a:chExt cx="1390" cy="681"/>
          </a:xfrm>
        </p:grpSpPr>
        <p:pic>
          <p:nvPicPr>
            <p:cNvPr id="7214" name="Picture 3" descr="arrow-green"/>
            <p:cNvPicPr>
              <a:picLocks noChangeArrowheads="1"/>
            </p:cNvPicPr>
            <p:nvPr/>
          </p:nvPicPr>
          <p:blipFill>
            <a:blip r:embed="rId3">
              <a:lum bright="-12000"/>
            </a:blip>
            <a:srcRect/>
            <a:stretch>
              <a:fillRect/>
            </a:stretch>
          </p:blipFill>
          <p:spPr bwMode="auto">
            <a:xfrm>
              <a:off x="2489" y="3494"/>
              <a:ext cx="777" cy="472"/>
            </a:xfrm>
            <a:prstGeom prst="rect">
              <a:avLst/>
            </a:prstGeom>
            <a:noFill/>
            <a:ln w="9525">
              <a:noFill/>
              <a:miter lim="800000"/>
              <a:headEnd/>
              <a:tailEnd/>
            </a:ln>
          </p:spPr>
        </p:pic>
        <p:sp>
          <p:nvSpPr>
            <p:cNvPr id="13" name="Rectangle 4"/>
            <p:cNvSpPr>
              <a:spLocks noChangeArrowheads="1"/>
            </p:cNvSpPr>
            <p:nvPr/>
          </p:nvSpPr>
          <p:spPr bwMode="auto">
            <a:xfrm>
              <a:off x="2178" y="3759"/>
              <a:ext cx="1390" cy="416"/>
            </a:xfrm>
            <a:prstGeom prst="rect">
              <a:avLst/>
            </a:prstGeom>
            <a:noFill/>
            <a:ln w="12700" algn="ctr">
              <a:noFill/>
              <a:miter lim="800000"/>
              <a:headEnd/>
              <a:tailEnd/>
            </a:ln>
          </p:spPr>
          <p:txBody>
            <a:bodyPr wrap="none">
              <a:spAutoFit/>
            </a:bodyPr>
            <a:lstStyle/>
            <a:p>
              <a:pPr algn="ctr" eaLnBrk="0" hangingPunct="0">
                <a:lnSpc>
                  <a:spcPct val="85000"/>
                </a:lnSpc>
                <a:defRPr/>
              </a:pPr>
              <a:r>
                <a:rPr lang="en-US" sz="2200" dirty="0">
                  <a:effectLst>
                    <a:outerShdw blurRad="38100" dist="38100" dir="2700000" algn="tl">
                      <a:srgbClr val="000000"/>
                    </a:outerShdw>
                  </a:effectLst>
                  <a:cs typeface="+mn-cs"/>
                </a:rPr>
                <a:t>Business Results</a:t>
              </a:r>
              <a:br>
                <a:rPr lang="en-US" sz="2200" dirty="0">
                  <a:effectLst>
                    <a:outerShdw blurRad="38100" dist="38100" dir="2700000" algn="tl">
                      <a:srgbClr val="000000"/>
                    </a:outerShdw>
                  </a:effectLst>
                  <a:cs typeface="+mn-cs"/>
                </a:rPr>
              </a:br>
              <a:r>
                <a:rPr lang="en-US" sz="2200" dirty="0">
                  <a:effectLst>
                    <a:outerShdw blurRad="38100" dist="38100" dir="2700000" algn="tl">
                      <a:srgbClr val="000000"/>
                    </a:outerShdw>
                  </a:effectLst>
                  <a:cs typeface="+mn-cs"/>
                </a:rPr>
                <a:t>&amp; New Value</a:t>
              </a:r>
            </a:p>
          </p:txBody>
        </p:sp>
      </p:grpSp>
      <p:sp>
        <p:nvSpPr>
          <p:cNvPr id="7171" name="Oval 5"/>
          <p:cNvSpPr>
            <a:spLocks noChangeArrowheads="1"/>
          </p:cNvSpPr>
          <p:nvPr/>
        </p:nvSpPr>
        <p:spPr bwMode="auto">
          <a:xfrm>
            <a:off x="2474913" y="1558925"/>
            <a:ext cx="4210050" cy="4210050"/>
          </a:xfrm>
          <a:prstGeom prst="ellipse">
            <a:avLst/>
          </a:prstGeom>
          <a:gradFill rotWithShape="1">
            <a:gsLst>
              <a:gs pos="0">
                <a:schemeClr val="tx1">
                  <a:alpha val="98000"/>
                </a:schemeClr>
              </a:gs>
              <a:gs pos="100000">
                <a:schemeClr val="tx1">
                  <a:alpha val="0"/>
                </a:schemeClr>
              </a:gs>
            </a:gsLst>
            <a:path path="shape">
              <a:fillToRect l="50000" t="50000" r="50000" b="50000"/>
            </a:path>
          </a:gradFill>
          <a:ln w="161925">
            <a:solidFill>
              <a:schemeClr val="tx2">
                <a:alpha val="10980"/>
              </a:schemeClr>
            </a:solidFill>
            <a:round/>
            <a:headEnd/>
            <a:tailEnd/>
          </a:ln>
        </p:spPr>
        <p:txBody>
          <a:bodyPr wrap="none" anchor="ctr"/>
          <a:lstStyle/>
          <a:p>
            <a:pPr>
              <a:lnSpc>
                <a:spcPct val="85000"/>
              </a:lnSpc>
              <a:defRPr/>
            </a:pPr>
            <a:endParaRPr lang="en-US" dirty="0">
              <a:effectLst>
                <a:outerShdw blurRad="38100" dist="38100" dir="2700000" algn="tl">
                  <a:srgbClr val="C0C0C0"/>
                </a:outerShdw>
              </a:effectLst>
              <a:cs typeface="+mn-cs"/>
            </a:endParaRPr>
          </a:p>
        </p:txBody>
      </p:sp>
      <p:grpSp>
        <p:nvGrpSpPr>
          <p:cNvPr id="3" name="Group 6"/>
          <p:cNvGrpSpPr>
            <a:grpSpLocks/>
          </p:cNvGrpSpPr>
          <p:nvPr/>
        </p:nvGrpSpPr>
        <p:grpSpPr bwMode="auto">
          <a:xfrm>
            <a:off x="5665788" y="4784725"/>
            <a:ext cx="2195512" cy="935038"/>
            <a:chOff x="3569" y="3014"/>
            <a:chExt cx="1383" cy="589"/>
          </a:xfrm>
        </p:grpSpPr>
        <p:pic>
          <p:nvPicPr>
            <p:cNvPr id="7212" name="Picture 7" descr="arrow-green"/>
            <p:cNvPicPr>
              <a:picLocks noChangeArrowheads="1"/>
            </p:cNvPicPr>
            <p:nvPr/>
          </p:nvPicPr>
          <p:blipFill>
            <a:blip r:embed="rId4">
              <a:lum bright="-12000"/>
            </a:blip>
            <a:srcRect/>
            <a:stretch>
              <a:fillRect/>
            </a:stretch>
          </p:blipFill>
          <p:spPr bwMode="auto">
            <a:xfrm rot="8116403">
              <a:off x="3569" y="3014"/>
              <a:ext cx="777" cy="472"/>
            </a:xfrm>
            <a:prstGeom prst="rect">
              <a:avLst/>
            </a:prstGeom>
            <a:noFill/>
            <a:ln w="9525">
              <a:noFill/>
              <a:miter lim="800000"/>
              <a:headEnd/>
              <a:tailEnd/>
            </a:ln>
          </p:spPr>
        </p:pic>
        <p:sp>
          <p:nvSpPr>
            <p:cNvPr id="14" name="Rectangle 8"/>
            <p:cNvSpPr>
              <a:spLocks noChangeArrowheads="1"/>
            </p:cNvSpPr>
            <p:nvPr/>
          </p:nvSpPr>
          <p:spPr bwMode="auto">
            <a:xfrm>
              <a:off x="3868" y="3187"/>
              <a:ext cx="1084" cy="416"/>
            </a:xfrm>
            <a:prstGeom prst="rect">
              <a:avLst/>
            </a:prstGeom>
            <a:noFill/>
            <a:ln w="12700" algn="ctr">
              <a:noFill/>
              <a:miter lim="800000"/>
              <a:headEnd/>
              <a:tailEnd/>
            </a:ln>
          </p:spPr>
          <p:txBody>
            <a:bodyPr wrap="none">
              <a:spAutoFit/>
            </a:bodyPr>
            <a:lstStyle/>
            <a:p>
              <a:pPr algn="ctr" eaLnBrk="0" hangingPunct="0">
                <a:lnSpc>
                  <a:spcPct val="85000"/>
                </a:lnSpc>
                <a:defRPr/>
              </a:pPr>
              <a:r>
                <a:rPr lang="en-US" sz="2200" dirty="0">
                  <a:effectLst>
                    <a:outerShdw blurRad="38100" dist="38100" dir="2700000" algn="tl">
                      <a:srgbClr val="000000"/>
                    </a:outerShdw>
                  </a:effectLst>
                  <a:cs typeface="+mn-cs"/>
                </a:rPr>
                <a:t>End User </a:t>
              </a:r>
            </a:p>
            <a:p>
              <a:pPr algn="ctr" eaLnBrk="0" hangingPunct="0">
                <a:lnSpc>
                  <a:spcPct val="85000"/>
                </a:lnSpc>
                <a:defRPr/>
              </a:pPr>
              <a:r>
                <a:rPr lang="en-US" sz="2200" dirty="0">
                  <a:effectLst>
                    <a:outerShdw blurRad="38100" dist="38100" dir="2700000" algn="tl">
                      <a:srgbClr val="000000"/>
                    </a:outerShdw>
                  </a:effectLst>
                  <a:cs typeface="+mn-cs"/>
                </a:rPr>
                <a:t>Productivity</a:t>
              </a:r>
            </a:p>
          </p:txBody>
        </p:sp>
      </p:grpSp>
      <p:grpSp>
        <p:nvGrpSpPr>
          <p:cNvPr id="4" name="Group 9"/>
          <p:cNvGrpSpPr>
            <a:grpSpLocks/>
          </p:cNvGrpSpPr>
          <p:nvPr/>
        </p:nvGrpSpPr>
        <p:grpSpPr bwMode="auto">
          <a:xfrm>
            <a:off x="1533525" y="4784725"/>
            <a:ext cx="2066925" cy="935038"/>
            <a:chOff x="966" y="3014"/>
            <a:chExt cx="1302" cy="589"/>
          </a:xfrm>
        </p:grpSpPr>
        <p:pic>
          <p:nvPicPr>
            <p:cNvPr id="7210" name="Picture 10" descr="arrow-green"/>
            <p:cNvPicPr>
              <a:picLocks noChangeArrowheads="1"/>
            </p:cNvPicPr>
            <p:nvPr/>
          </p:nvPicPr>
          <p:blipFill>
            <a:blip r:embed="rId4">
              <a:lum bright="-12000"/>
            </a:blip>
            <a:srcRect/>
            <a:stretch>
              <a:fillRect/>
            </a:stretch>
          </p:blipFill>
          <p:spPr bwMode="auto">
            <a:xfrm rot="13483597" flipH="1">
              <a:off x="1491" y="3014"/>
              <a:ext cx="777" cy="472"/>
            </a:xfrm>
            <a:prstGeom prst="rect">
              <a:avLst/>
            </a:prstGeom>
            <a:noFill/>
            <a:ln w="9525">
              <a:noFill/>
              <a:miter lim="800000"/>
              <a:headEnd/>
              <a:tailEnd/>
            </a:ln>
          </p:spPr>
        </p:pic>
        <p:sp>
          <p:nvSpPr>
            <p:cNvPr id="15" name="Rectangle 11"/>
            <p:cNvSpPr>
              <a:spLocks noChangeArrowheads="1"/>
            </p:cNvSpPr>
            <p:nvPr/>
          </p:nvSpPr>
          <p:spPr bwMode="auto">
            <a:xfrm>
              <a:off x="966" y="3187"/>
              <a:ext cx="1032" cy="416"/>
            </a:xfrm>
            <a:prstGeom prst="rect">
              <a:avLst/>
            </a:prstGeom>
            <a:noFill/>
            <a:ln w="12700" algn="ctr">
              <a:noFill/>
              <a:miter lim="800000"/>
              <a:headEnd/>
              <a:tailEnd/>
            </a:ln>
          </p:spPr>
          <p:txBody>
            <a:bodyPr wrap="none">
              <a:spAutoFit/>
            </a:bodyPr>
            <a:lstStyle/>
            <a:p>
              <a:pPr algn="ctr" eaLnBrk="0" hangingPunct="0">
                <a:lnSpc>
                  <a:spcPct val="85000"/>
                </a:lnSpc>
                <a:defRPr/>
              </a:pPr>
              <a:r>
                <a:rPr lang="en-US" sz="2200" dirty="0">
                  <a:effectLst>
                    <a:outerShdw blurRad="38100" dist="38100" dir="2700000" algn="tl">
                      <a:srgbClr val="000000"/>
                    </a:outerShdw>
                  </a:effectLst>
                  <a:cs typeface="+mn-cs"/>
                </a:rPr>
                <a:t>Customer</a:t>
              </a:r>
            </a:p>
            <a:p>
              <a:pPr algn="ctr" eaLnBrk="0" hangingPunct="0">
                <a:lnSpc>
                  <a:spcPct val="85000"/>
                </a:lnSpc>
                <a:defRPr/>
              </a:pPr>
              <a:r>
                <a:rPr lang="en-US" sz="2200" dirty="0">
                  <a:effectLst>
                    <a:outerShdw blurRad="38100" dist="38100" dir="2700000" algn="tl">
                      <a:srgbClr val="000000"/>
                    </a:outerShdw>
                  </a:effectLst>
                  <a:cs typeface="+mn-cs"/>
                </a:rPr>
                <a:t>Connection</a:t>
              </a:r>
            </a:p>
          </p:txBody>
        </p:sp>
      </p:grpSp>
      <p:grpSp>
        <p:nvGrpSpPr>
          <p:cNvPr id="5" name="Group 12"/>
          <p:cNvGrpSpPr>
            <a:grpSpLocks/>
          </p:cNvGrpSpPr>
          <p:nvPr/>
        </p:nvGrpSpPr>
        <p:grpSpPr bwMode="auto">
          <a:xfrm>
            <a:off x="6496050" y="3240088"/>
            <a:ext cx="2655888" cy="1236662"/>
            <a:chOff x="4092" y="2041"/>
            <a:chExt cx="1673" cy="779"/>
          </a:xfrm>
        </p:grpSpPr>
        <p:pic>
          <p:nvPicPr>
            <p:cNvPr id="7208" name="Picture 13" descr="arrow-red"/>
            <p:cNvPicPr>
              <a:picLocks noChangeAspect="1" noChangeArrowheads="1"/>
            </p:cNvPicPr>
            <p:nvPr/>
          </p:nvPicPr>
          <p:blipFill>
            <a:blip r:embed="rId5"/>
            <a:srcRect/>
            <a:stretch>
              <a:fillRect/>
            </a:stretch>
          </p:blipFill>
          <p:spPr bwMode="auto">
            <a:xfrm>
              <a:off x="4092" y="2041"/>
              <a:ext cx="475" cy="779"/>
            </a:xfrm>
            <a:prstGeom prst="rect">
              <a:avLst/>
            </a:prstGeom>
            <a:noFill/>
            <a:ln w="9525">
              <a:noFill/>
              <a:miter lim="800000"/>
              <a:headEnd/>
              <a:tailEnd/>
            </a:ln>
          </p:spPr>
        </p:pic>
        <p:sp>
          <p:nvSpPr>
            <p:cNvPr id="16" name="Rectangle 14"/>
            <p:cNvSpPr>
              <a:spLocks noChangeArrowheads="1"/>
            </p:cNvSpPr>
            <p:nvPr/>
          </p:nvSpPr>
          <p:spPr bwMode="auto">
            <a:xfrm>
              <a:off x="4284" y="2239"/>
              <a:ext cx="1481" cy="421"/>
            </a:xfrm>
            <a:prstGeom prst="rect">
              <a:avLst/>
            </a:prstGeom>
            <a:noFill/>
            <a:ln w="12700" algn="ctr">
              <a:noFill/>
              <a:miter lim="800000"/>
              <a:headEnd/>
              <a:tailEnd/>
            </a:ln>
          </p:spPr>
          <p:txBody>
            <a:bodyPr wrap="none">
              <a:spAutoFit/>
            </a:bodyPr>
            <a:lstStyle/>
            <a:p>
              <a:pPr algn="ctr" eaLnBrk="0" hangingPunct="0">
                <a:lnSpc>
                  <a:spcPct val="85000"/>
                </a:lnSpc>
                <a:defRPr/>
              </a:pPr>
              <a:r>
                <a:rPr lang="en-US" sz="2200" dirty="0">
                  <a:effectLst>
                    <a:outerShdw blurRad="38100" dist="38100" dir="2700000" algn="tl">
                      <a:srgbClr val="000000"/>
                    </a:outerShdw>
                  </a:effectLst>
                  <a:cs typeface="+mn-cs"/>
                </a:rPr>
                <a:t>Keep Enterprise</a:t>
              </a:r>
              <a:br>
                <a:rPr lang="en-US" sz="2200" dirty="0">
                  <a:effectLst>
                    <a:outerShdw blurRad="38100" dist="38100" dir="2700000" algn="tl">
                      <a:srgbClr val="000000"/>
                    </a:outerShdw>
                  </a:effectLst>
                  <a:cs typeface="+mn-cs"/>
                </a:rPr>
              </a:br>
              <a:r>
                <a:rPr lang="en-US" sz="2200" dirty="0">
                  <a:effectLst>
                    <a:outerShdw blurRad="38100" dist="38100" dir="2700000" algn="tl">
                      <a:srgbClr val="000000"/>
                    </a:outerShdw>
                  </a:effectLst>
                  <a:cs typeface="+mn-cs"/>
                </a:rPr>
                <a:t>Up &amp; Running</a:t>
              </a:r>
            </a:p>
          </p:txBody>
        </p:sp>
      </p:grpSp>
      <p:grpSp>
        <p:nvGrpSpPr>
          <p:cNvPr id="6" name="Group 15"/>
          <p:cNvGrpSpPr>
            <a:grpSpLocks/>
          </p:cNvGrpSpPr>
          <p:nvPr/>
        </p:nvGrpSpPr>
        <p:grpSpPr bwMode="auto">
          <a:xfrm>
            <a:off x="2593975" y="1839913"/>
            <a:ext cx="3695700" cy="3727450"/>
            <a:chOff x="1438" y="827"/>
            <a:chExt cx="2764" cy="2788"/>
          </a:xfrm>
        </p:grpSpPr>
        <p:pic>
          <p:nvPicPr>
            <p:cNvPr id="7205" name="Picture 16" descr="IT Woman standing wires servers man laptop technical tech shadow"/>
            <p:cNvPicPr>
              <a:picLocks noChangeAspect="1" noChangeArrowheads="1"/>
            </p:cNvPicPr>
            <p:nvPr/>
          </p:nvPicPr>
          <p:blipFill>
            <a:blip r:embed="rId6"/>
            <a:srcRect/>
            <a:stretch>
              <a:fillRect/>
            </a:stretch>
          </p:blipFill>
          <p:spPr bwMode="auto">
            <a:xfrm flipH="1">
              <a:off x="2377" y="827"/>
              <a:ext cx="1825" cy="2064"/>
            </a:xfrm>
            <a:prstGeom prst="rect">
              <a:avLst/>
            </a:prstGeom>
            <a:noFill/>
            <a:ln w="9525">
              <a:noFill/>
              <a:miter lim="800000"/>
              <a:headEnd/>
              <a:tailEnd/>
            </a:ln>
          </p:spPr>
        </p:pic>
        <p:pic>
          <p:nvPicPr>
            <p:cNvPr id="7206" name="Picture 17" descr="IT Work working man laptop technical tech"/>
            <p:cNvPicPr>
              <a:picLocks noChangeAspect="1" noChangeArrowheads="1"/>
            </p:cNvPicPr>
            <p:nvPr/>
          </p:nvPicPr>
          <p:blipFill>
            <a:blip r:embed="rId7"/>
            <a:srcRect/>
            <a:stretch>
              <a:fillRect/>
            </a:stretch>
          </p:blipFill>
          <p:spPr bwMode="auto">
            <a:xfrm>
              <a:off x="1438" y="1590"/>
              <a:ext cx="1570" cy="1045"/>
            </a:xfrm>
            <a:prstGeom prst="rect">
              <a:avLst/>
            </a:prstGeom>
            <a:noFill/>
            <a:ln w="9525">
              <a:noFill/>
              <a:miter lim="800000"/>
              <a:headEnd/>
              <a:tailEnd/>
            </a:ln>
          </p:spPr>
        </p:pic>
        <p:pic>
          <p:nvPicPr>
            <p:cNvPr id="7207" name="Picture 18" descr="MSD Developer Chad man desk laptop working smiling harware concentrating monitor"/>
            <p:cNvPicPr>
              <a:picLocks noChangeAspect="1" noChangeArrowheads="1"/>
            </p:cNvPicPr>
            <p:nvPr/>
          </p:nvPicPr>
          <p:blipFill>
            <a:blip r:embed="rId8"/>
            <a:srcRect/>
            <a:stretch>
              <a:fillRect/>
            </a:stretch>
          </p:blipFill>
          <p:spPr bwMode="auto">
            <a:xfrm>
              <a:off x="2021" y="2304"/>
              <a:ext cx="1727" cy="1311"/>
            </a:xfrm>
            <a:prstGeom prst="rect">
              <a:avLst/>
            </a:prstGeom>
            <a:noFill/>
            <a:ln w="9525">
              <a:noFill/>
              <a:miter lim="800000"/>
              <a:headEnd/>
              <a:tailEnd/>
            </a:ln>
          </p:spPr>
        </p:pic>
      </p:grpSp>
      <p:grpSp>
        <p:nvGrpSpPr>
          <p:cNvPr id="7" name="Group 19"/>
          <p:cNvGrpSpPr>
            <a:grpSpLocks/>
          </p:cNvGrpSpPr>
          <p:nvPr/>
        </p:nvGrpSpPr>
        <p:grpSpPr bwMode="auto">
          <a:xfrm>
            <a:off x="6149975" y="1900238"/>
            <a:ext cx="1512888" cy="1236662"/>
            <a:chOff x="3874" y="1197"/>
            <a:chExt cx="953" cy="779"/>
          </a:xfrm>
        </p:grpSpPr>
        <p:pic>
          <p:nvPicPr>
            <p:cNvPr id="7203" name="Picture 20" descr="arrow-red"/>
            <p:cNvPicPr>
              <a:picLocks noChangeAspect="1" noChangeArrowheads="1"/>
            </p:cNvPicPr>
            <p:nvPr/>
          </p:nvPicPr>
          <p:blipFill>
            <a:blip r:embed="rId9"/>
            <a:srcRect/>
            <a:stretch>
              <a:fillRect/>
            </a:stretch>
          </p:blipFill>
          <p:spPr bwMode="auto">
            <a:xfrm rot="-7158978">
              <a:off x="3722" y="1349"/>
              <a:ext cx="779" cy="475"/>
            </a:xfrm>
            <a:prstGeom prst="rect">
              <a:avLst/>
            </a:prstGeom>
            <a:noFill/>
            <a:ln w="9525">
              <a:noFill/>
              <a:miter lim="800000"/>
              <a:headEnd/>
              <a:tailEnd/>
            </a:ln>
          </p:spPr>
        </p:pic>
        <p:sp>
          <p:nvSpPr>
            <p:cNvPr id="17" name="Rectangle 21"/>
            <p:cNvSpPr>
              <a:spLocks noChangeArrowheads="1"/>
            </p:cNvSpPr>
            <p:nvPr/>
          </p:nvSpPr>
          <p:spPr bwMode="auto">
            <a:xfrm>
              <a:off x="4075" y="1407"/>
              <a:ext cx="752" cy="237"/>
            </a:xfrm>
            <a:prstGeom prst="rect">
              <a:avLst/>
            </a:prstGeom>
            <a:noFill/>
            <a:ln w="12700" algn="ctr">
              <a:noFill/>
              <a:miter lim="800000"/>
              <a:headEnd/>
              <a:tailEnd/>
            </a:ln>
          </p:spPr>
          <p:txBody>
            <a:bodyPr wrap="none">
              <a:spAutoFit/>
            </a:bodyPr>
            <a:lstStyle/>
            <a:p>
              <a:pPr algn="ctr" eaLnBrk="0" hangingPunct="0">
                <a:lnSpc>
                  <a:spcPct val="85000"/>
                </a:lnSpc>
                <a:defRPr/>
              </a:pPr>
              <a:r>
                <a:rPr lang="en-US" sz="2200" dirty="0">
                  <a:effectLst>
                    <a:outerShdw blurRad="38100" dist="38100" dir="2700000" algn="tl">
                      <a:srgbClr val="000000"/>
                    </a:outerShdw>
                  </a:effectLst>
                  <a:cs typeface="+mn-cs"/>
                </a:rPr>
                <a:t>Security</a:t>
              </a:r>
            </a:p>
          </p:txBody>
        </p:sp>
      </p:grpSp>
      <p:sp>
        <p:nvSpPr>
          <p:cNvPr id="415766" name="Rectangle 22"/>
          <p:cNvSpPr>
            <a:spLocks noGrp="1" noChangeArrowheads="1"/>
          </p:cNvSpPr>
          <p:nvPr>
            <p:ph type="title" idx="4294967295"/>
          </p:nvPr>
        </p:nvSpPr>
        <p:spPr>
          <a:xfrm>
            <a:off x="382588" y="-1676400"/>
            <a:ext cx="8380412" cy="641350"/>
          </a:xfrm>
        </p:spPr>
        <p:txBody>
          <a:bodyPr/>
          <a:lstStyle/>
          <a:p>
            <a:pPr eaLnBrk="1" hangingPunct="1">
              <a:defRPr/>
            </a:pPr>
            <a:r>
              <a:rPr lang="en-US" sz="4000" dirty="0"/>
              <a:t>More Pressure Than Ever On IT</a:t>
            </a:r>
          </a:p>
        </p:txBody>
      </p:sp>
      <p:grpSp>
        <p:nvGrpSpPr>
          <p:cNvPr id="8" name="Group 23"/>
          <p:cNvGrpSpPr>
            <a:grpSpLocks/>
          </p:cNvGrpSpPr>
          <p:nvPr/>
        </p:nvGrpSpPr>
        <p:grpSpPr bwMode="auto">
          <a:xfrm>
            <a:off x="1042988" y="1900238"/>
            <a:ext cx="1963737" cy="1236662"/>
            <a:chOff x="657" y="1197"/>
            <a:chExt cx="1237" cy="779"/>
          </a:xfrm>
        </p:grpSpPr>
        <p:pic>
          <p:nvPicPr>
            <p:cNvPr id="7201" name="Picture 24" descr="arrow-red"/>
            <p:cNvPicPr>
              <a:picLocks noChangeAspect="1" noChangeArrowheads="1"/>
            </p:cNvPicPr>
            <p:nvPr/>
          </p:nvPicPr>
          <p:blipFill>
            <a:blip r:embed="rId9"/>
            <a:srcRect/>
            <a:stretch>
              <a:fillRect/>
            </a:stretch>
          </p:blipFill>
          <p:spPr bwMode="auto">
            <a:xfrm rot="7158978" flipH="1">
              <a:off x="1267" y="1349"/>
              <a:ext cx="779" cy="475"/>
            </a:xfrm>
            <a:prstGeom prst="rect">
              <a:avLst/>
            </a:prstGeom>
            <a:noFill/>
            <a:ln w="9525">
              <a:noFill/>
              <a:miter lim="800000"/>
              <a:headEnd/>
              <a:tailEnd/>
            </a:ln>
          </p:spPr>
        </p:pic>
        <p:sp>
          <p:nvSpPr>
            <p:cNvPr id="18" name="Rectangle 25"/>
            <p:cNvSpPr>
              <a:spLocks noChangeArrowheads="1"/>
            </p:cNvSpPr>
            <p:nvPr/>
          </p:nvSpPr>
          <p:spPr bwMode="auto">
            <a:xfrm>
              <a:off x="657" y="1407"/>
              <a:ext cx="1117" cy="237"/>
            </a:xfrm>
            <a:prstGeom prst="rect">
              <a:avLst/>
            </a:prstGeom>
            <a:noFill/>
            <a:ln w="12700" algn="ctr">
              <a:noFill/>
              <a:miter lim="800000"/>
              <a:headEnd/>
              <a:tailEnd/>
            </a:ln>
          </p:spPr>
          <p:txBody>
            <a:bodyPr wrap="none">
              <a:spAutoFit/>
            </a:bodyPr>
            <a:lstStyle/>
            <a:p>
              <a:pPr algn="ctr" eaLnBrk="0" hangingPunct="0">
                <a:lnSpc>
                  <a:spcPct val="85000"/>
                </a:lnSpc>
                <a:defRPr/>
              </a:pPr>
              <a:r>
                <a:rPr lang="en-US" sz="2200" dirty="0">
                  <a:effectLst>
                    <a:outerShdw blurRad="38100" dist="38100" dir="2700000" algn="tl">
                      <a:srgbClr val="000000"/>
                    </a:outerShdw>
                  </a:effectLst>
                  <a:cs typeface="+mn-cs"/>
                </a:rPr>
                <a:t>Competition</a:t>
              </a:r>
            </a:p>
          </p:txBody>
        </p:sp>
      </p:grpSp>
      <p:grpSp>
        <p:nvGrpSpPr>
          <p:cNvPr id="9" name="Group 26"/>
          <p:cNvGrpSpPr>
            <a:grpSpLocks/>
          </p:cNvGrpSpPr>
          <p:nvPr/>
        </p:nvGrpSpPr>
        <p:grpSpPr bwMode="auto">
          <a:xfrm>
            <a:off x="2333625" y="1125538"/>
            <a:ext cx="2027238" cy="820737"/>
            <a:chOff x="1470" y="709"/>
            <a:chExt cx="1277" cy="517"/>
          </a:xfrm>
        </p:grpSpPr>
        <p:pic>
          <p:nvPicPr>
            <p:cNvPr id="7199" name="Picture 27" descr="arrow-red"/>
            <p:cNvPicPr>
              <a:picLocks noChangeAspect="1" noChangeArrowheads="1"/>
            </p:cNvPicPr>
            <p:nvPr/>
          </p:nvPicPr>
          <p:blipFill>
            <a:blip r:embed="rId9"/>
            <a:srcRect/>
            <a:stretch>
              <a:fillRect/>
            </a:stretch>
          </p:blipFill>
          <p:spPr bwMode="auto">
            <a:xfrm rot="8806844" flipH="1">
              <a:off x="1968" y="751"/>
              <a:ext cx="779" cy="475"/>
            </a:xfrm>
            <a:prstGeom prst="rect">
              <a:avLst/>
            </a:prstGeom>
            <a:noFill/>
            <a:ln w="9525">
              <a:noFill/>
              <a:miter lim="800000"/>
              <a:headEnd/>
              <a:tailEnd/>
            </a:ln>
          </p:spPr>
        </p:pic>
        <p:sp>
          <p:nvSpPr>
            <p:cNvPr id="19" name="Rectangle 28"/>
            <p:cNvSpPr>
              <a:spLocks noChangeArrowheads="1"/>
            </p:cNvSpPr>
            <p:nvPr/>
          </p:nvSpPr>
          <p:spPr bwMode="auto">
            <a:xfrm>
              <a:off x="1470" y="709"/>
              <a:ext cx="1048" cy="416"/>
            </a:xfrm>
            <a:prstGeom prst="rect">
              <a:avLst/>
            </a:prstGeom>
            <a:noFill/>
            <a:ln w="12700" algn="ctr">
              <a:noFill/>
              <a:miter lim="800000"/>
              <a:headEnd/>
              <a:tailEnd/>
            </a:ln>
          </p:spPr>
          <p:txBody>
            <a:bodyPr wrap="none">
              <a:spAutoFit/>
            </a:bodyPr>
            <a:lstStyle/>
            <a:p>
              <a:pPr algn="ctr" eaLnBrk="0" hangingPunct="0">
                <a:lnSpc>
                  <a:spcPct val="85000"/>
                </a:lnSpc>
                <a:defRPr/>
              </a:pPr>
              <a:r>
                <a:rPr lang="en-US" sz="2200" dirty="0">
                  <a:effectLst>
                    <a:outerShdw blurRad="38100" dist="38100" dir="2700000" algn="tl">
                      <a:srgbClr val="000000"/>
                    </a:outerShdw>
                  </a:effectLst>
                  <a:cs typeface="+mn-cs"/>
                </a:rPr>
                <a:t>Technology</a:t>
              </a:r>
              <a:br>
                <a:rPr lang="en-US" sz="2200" dirty="0">
                  <a:effectLst>
                    <a:outerShdw blurRad="38100" dist="38100" dir="2700000" algn="tl">
                      <a:srgbClr val="000000"/>
                    </a:outerShdw>
                  </a:effectLst>
                  <a:cs typeface="+mn-cs"/>
                </a:rPr>
              </a:br>
              <a:r>
                <a:rPr lang="en-US" sz="2200" dirty="0">
                  <a:effectLst>
                    <a:outerShdw blurRad="38100" dist="38100" dir="2700000" algn="tl">
                      <a:srgbClr val="000000"/>
                    </a:outerShdw>
                  </a:effectLst>
                  <a:cs typeface="+mn-cs"/>
                </a:rPr>
                <a:t>Change</a:t>
              </a:r>
            </a:p>
          </p:txBody>
        </p:sp>
      </p:grpSp>
      <p:grpSp>
        <p:nvGrpSpPr>
          <p:cNvPr id="10" name="Group 29"/>
          <p:cNvGrpSpPr>
            <a:grpSpLocks/>
          </p:cNvGrpSpPr>
          <p:nvPr/>
        </p:nvGrpSpPr>
        <p:grpSpPr bwMode="auto">
          <a:xfrm>
            <a:off x="4819650" y="1125538"/>
            <a:ext cx="2081213" cy="820737"/>
            <a:chOff x="3036" y="709"/>
            <a:chExt cx="1311" cy="517"/>
          </a:xfrm>
        </p:grpSpPr>
        <p:pic>
          <p:nvPicPr>
            <p:cNvPr id="7197" name="Picture 30" descr="arrow-red"/>
            <p:cNvPicPr>
              <a:picLocks noChangeAspect="1" noChangeArrowheads="1"/>
            </p:cNvPicPr>
            <p:nvPr/>
          </p:nvPicPr>
          <p:blipFill>
            <a:blip r:embed="rId9"/>
            <a:srcRect/>
            <a:stretch>
              <a:fillRect/>
            </a:stretch>
          </p:blipFill>
          <p:spPr bwMode="auto">
            <a:xfrm rot="-8806844">
              <a:off x="3036" y="751"/>
              <a:ext cx="779" cy="475"/>
            </a:xfrm>
            <a:prstGeom prst="rect">
              <a:avLst/>
            </a:prstGeom>
            <a:noFill/>
            <a:ln w="9525">
              <a:noFill/>
              <a:miter lim="800000"/>
              <a:headEnd/>
              <a:tailEnd/>
            </a:ln>
          </p:spPr>
        </p:pic>
        <p:sp>
          <p:nvSpPr>
            <p:cNvPr id="20" name="Rectangle 31"/>
            <p:cNvSpPr>
              <a:spLocks noChangeArrowheads="1"/>
            </p:cNvSpPr>
            <p:nvPr/>
          </p:nvSpPr>
          <p:spPr bwMode="auto">
            <a:xfrm>
              <a:off x="3293" y="709"/>
              <a:ext cx="1054" cy="416"/>
            </a:xfrm>
            <a:prstGeom prst="rect">
              <a:avLst/>
            </a:prstGeom>
            <a:noFill/>
            <a:ln w="12700" algn="ctr">
              <a:noFill/>
              <a:miter lim="800000"/>
              <a:headEnd/>
              <a:tailEnd/>
            </a:ln>
          </p:spPr>
          <p:txBody>
            <a:bodyPr wrap="none">
              <a:spAutoFit/>
            </a:bodyPr>
            <a:lstStyle/>
            <a:p>
              <a:pPr algn="ctr" eaLnBrk="0" hangingPunct="0">
                <a:lnSpc>
                  <a:spcPct val="85000"/>
                </a:lnSpc>
                <a:defRPr/>
              </a:pPr>
              <a:r>
                <a:rPr lang="en-US" sz="2200" dirty="0">
                  <a:effectLst>
                    <a:outerShdw blurRad="38100" dist="38100" dir="2700000" algn="tl">
                      <a:srgbClr val="000000"/>
                    </a:outerShdw>
                  </a:effectLst>
                  <a:cs typeface="+mn-cs"/>
                </a:rPr>
                <a:t>Regulatory</a:t>
              </a:r>
              <a:br>
                <a:rPr lang="en-US" sz="2200" dirty="0">
                  <a:effectLst>
                    <a:outerShdw blurRad="38100" dist="38100" dir="2700000" algn="tl">
                      <a:srgbClr val="000000"/>
                    </a:outerShdw>
                  </a:effectLst>
                  <a:cs typeface="+mn-cs"/>
                </a:rPr>
              </a:br>
              <a:r>
                <a:rPr lang="en-US" sz="2200" dirty="0">
                  <a:effectLst>
                    <a:outerShdw blurRad="38100" dist="38100" dir="2700000" algn="tl">
                      <a:srgbClr val="000000"/>
                    </a:outerShdw>
                  </a:effectLst>
                  <a:cs typeface="+mn-cs"/>
                </a:rPr>
                <a:t>Compliance</a:t>
              </a:r>
            </a:p>
          </p:txBody>
        </p:sp>
      </p:grpSp>
      <p:grpSp>
        <p:nvGrpSpPr>
          <p:cNvPr id="11" name="Group 32"/>
          <p:cNvGrpSpPr>
            <a:grpSpLocks/>
          </p:cNvGrpSpPr>
          <p:nvPr/>
        </p:nvGrpSpPr>
        <p:grpSpPr bwMode="auto">
          <a:xfrm>
            <a:off x="1052513" y="3240088"/>
            <a:ext cx="1677987" cy="1236662"/>
            <a:chOff x="663" y="2041"/>
            <a:chExt cx="1057" cy="779"/>
          </a:xfrm>
        </p:grpSpPr>
        <p:pic>
          <p:nvPicPr>
            <p:cNvPr id="7195" name="Picture 33" descr="arrow-red"/>
            <p:cNvPicPr>
              <a:picLocks noChangeAspect="1" noChangeArrowheads="1"/>
            </p:cNvPicPr>
            <p:nvPr/>
          </p:nvPicPr>
          <p:blipFill>
            <a:blip r:embed="rId10"/>
            <a:srcRect/>
            <a:stretch>
              <a:fillRect/>
            </a:stretch>
          </p:blipFill>
          <p:spPr bwMode="auto">
            <a:xfrm>
              <a:off x="1245" y="2041"/>
              <a:ext cx="475" cy="779"/>
            </a:xfrm>
            <a:prstGeom prst="rect">
              <a:avLst/>
            </a:prstGeom>
            <a:noFill/>
            <a:ln w="9525">
              <a:noFill/>
              <a:miter lim="800000"/>
              <a:headEnd/>
              <a:tailEnd/>
            </a:ln>
          </p:spPr>
        </p:pic>
        <p:sp>
          <p:nvSpPr>
            <p:cNvPr id="21" name="Rectangle 34"/>
            <p:cNvSpPr>
              <a:spLocks noChangeArrowheads="1"/>
            </p:cNvSpPr>
            <p:nvPr/>
          </p:nvSpPr>
          <p:spPr bwMode="auto">
            <a:xfrm>
              <a:off x="663" y="2239"/>
              <a:ext cx="927" cy="416"/>
            </a:xfrm>
            <a:prstGeom prst="rect">
              <a:avLst/>
            </a:prstGeom>
            <a:noFill/>
            <a:ln w="12700" algn="ctr">
              <a:noFill/>
              <a:miter lim="800000"/>
              <a:headEnd/>
              <a:tailEnd/>
            </a:ln>
          </p:spPr>
          <p:txBody>
            <a:bodyPr wrap="none">
              <a:spAutoFit/>
            </a:bodyPr>
            <a:lstStyle/>
            <a:p>
              <a:pPr algn="ctr" eaLnBrk="0" hangingPunct="0">
                <a:lnSpc>
                  <a:spcPct val="85000"/>
                </a:lnSpc>
                <a:defRPr/>
              </a:pPr>
              <a:r>
                <a:rPr lang="en-US" sz="2200" dirty="0">
                  <a:effectLst>
                    <a:outerShdw blurRad="38100" dist="38100" dir="2700000" algn="tl">
                      <a:srgbClr val="000000"/>
                    </a:outerShdw>
                  </a:effectLst>
                  <a:cs typeface="+mn-cs"/>
                </a:rPr>
                <a:t>Cost</a:t>
              </a:r>
              <a:br>
                <a:rPr lang="en-US" sz="2200" dirty="0">
                  <a:effectLst>
                    <a:outerShdw blurRad="38100" dist="38100" dir="2700000" algn="tl">
                      <a:srgbClr val="000000"/>
                    </a:outerShdw>
                  </a:effectLst>
                  <a:cs typeface="+mn-cs"/>
                </a:rPr>
              </a:br>
              <a:r>
                <a:rPr lang="en-US" sz="2200" dirty="0">
                  <a:effectLst>
                    <a:outerShdw blurRad="38100" dist="38100" dir="2700000" algn="tl">
                      <a:srgbClr val="000000"/>
                    </a:outerShdw>
                  </a:effectLst>
                  <a:cs typeface="+mn-cs"/>
                </a:rPr>
                <a:t>Reduction</a:t>
              </a:r>
            </a:p>
          </p:txBody>
        </p:sp>
      </p:grpSp>
      <p:grpSp>
        <p:nvGrpSpPr>
          <p:cNvPr id="12" name="Group 35"/>
          <p:cNvGrpSpPr>
            <a:grpSpLocks/>
          </p:cNvGrpSpPr>
          <p:nvPr/>
        </p:nvGrpSpPr>
        <p:grpSpPr bwMode="auto">
          <a:xfrm>
            <a:off x="2632075" y="2290763"/>
            <a:ext cx="4362450" cy="2860675"/>
            <a:chOff x="1658" y="1443"/>
            <a:chExt cx="2748" cy="1802"/>
          </a:xfrm>
        </p:grpSpPr>
        <p:grpSp>
          <p:nvGrpSpPr>
            <p:cNvPr id="7186" name="Group 36"/>
            <p:cNvGrpSpPr>
              <a:grpSpLocks/>
            </p:cNvGrpSpPr>
            <p:nvPr/>
          </p:nvGrpSpPr>
          <p:grpSpPr bwMode="auto">
            <a:xfrm>
              <a:off x="1658" y="1443"/>
              <a:ext cx="2748" cy="1802"/>
              <a:chOff x="1215" y="1068"/>
              <a:chExt cx="3330" cy="2184"/>
            </a:xfrm>
          </p:grpSpPr>
          <p:pic>
            <p:nvPicPr>
              <p:cNvPr id="7188" name="Picture 37" descr="pie"/>
              <p:cNvPicPr>
                <a:picLocks noChangeAspect="1" noChangeArrowheads="1"/>
              </p:cNvPicPr>
              <p:nvPr/>
            </p:nvPicPr>
            <p:blipFill>
              <a:blip r:embed="rId11">
                <a:lum bright="-18000"/>
              </a:blip>
              <a:srcRect/>
              <a:stretch>
                <a:fillRect/>
              </a:stretch>
            </p:blipFill>
            <p:spPr bwMode="auto">
              <a:xfrm>
                <a:off x="1215" y="1068"/>
                <a:ext cx="3330" cy="2184"/>
              </a:xfrm>
              <a:prstGeom prst="rect">
                <a:avLst/>
              </a:prstGeom>
              <a:noFill/>
              <a:ln w="9525">
                <a:noFill/>
                <a:miter lim="800000"/>
                <a:headEnd/>
                <a:tailEnd/>
              </a:ln>
            </p:spPr>
          </p:pic>
          <p:grpSp>
            <p:nvGrpSpPr>
              <p:cNvPr id="7189" name="Group 38"/>
              <p:cNvGrpSpPr>
                <a:grpSpLocks/>
              </p:cNvGrpSpPr>
              <p:nvPr/>
            </p:nvGrpSpPr>
            <p:grpSpPr bwMode="auto">
              <a:xfrm>
                <a:off x="1479" y="1800"/>
                <a:ext cx="725" cy="471"/>
                <a:chOff x="80" y="1808"/>
                <a:chExt cx="1252" cy="813"/>
              </a:xfrm>
            </p:grpSpPr>
            <p:pic>
              <p:nvPicPr>
                <p:cNvPr id="7193" name="Picture 39" descr="cooltools-1"/>
                <p:cNvPicPr>
                  <a:picLocks noChangeAspect="1" noChangeArrowheads="1"/>
                </p:cNvPicPr>
                <p:nvPr/>
              </p:nvPicPr>
              <p:blipFill>
                <a:blip r:embed="rId12"/>
                <a:srcRect/>
                <a:stretch>
                  <a:fillRect/>
                </a:stretch>
              </p:blipFill>
              <p:spPr bwMode="invGray">
                <a:xfrm>
                  <a:off x="80" y="1808"/>
                  <a:ext cx="987" cy="479"/>
                </a:xfrm>
                <a:prstGeom prst="rect">
                  <a:avLst/>
                </a:prstGeom>
                <a:noFill/>
                <a:ln w="9525">
                  <a:noFill/>
                  <a:miter lim="800000"/>
                  <a:headEnd/>
                  <a:tailEnd/>
                </a:ln>
              </p:spPr>
            </p:pic>
            <p:pic>
              <p:nvPicPr>
                <p:cNvPr id="7194" name="Picture 40" descr="cooltools-1"/>
                <p:cNvPicPr>
                  <a:picLocks noChangeAspect="1" noChangeArrowheads="1"/>
                </p:cNvPicPr>
                <p:nvPr/>
              </p:nvPicPr>
              <p:blipFill>
                <a:blip r:embed="rId13"/>
                <a:srcRect/>
                <a:stretch>
                  <a:fillRect/>
                </a:stretch>
              </p:blipFill>
              <p:spPr bwMode="invGray">
                <a:xfrm>
                  <a:off x="568" y="2272"/>
                  <a:ext cx="764" cy="349"/>
                </a:xfrm>
                <a:prstGeom prst="rect">
                  <a:avLst/>
                </a:prstGeom>
                <a:noFill/>
                <a:ln w="9525">
                  <a:noFill/>
                  <a:miter lim="800000"/>
                  <a:headEnd/>
                  <a:tailEnd/>
                </a:ln>
              </p:spPr>
            </p:pic>
          </p:grpSp>
          <p:grpSp>
            <p:nvGrpSpPr>
              <p:cNvPr id="7190" name="Group 41"/>
              <p:cNvGrpSpPr>
                <a:grpSpLocks/>
              </p:cNvGrpSpPr>
              <p:nvPr/>
            </p:nvGrpSpPr>
            <p:grpSpPr bwMode="auto">
              <a:xfrm>
                <a:off x="2744" y="1658"/>
                <a:ext cx="1178" cy="469"/>
                <a:chOff x="2752" y="1504"/>
                <a:chExt cx="1178" cy="469"/>
              </a:xfrm>
            </p:grpSpPr>
            <p:pic>
              <p:nvPicPr>
                <p:cNvPr id="7191" name="Picture 42" descr="cooltools-1"/>
                <p:cNvPicPr>
                  <a:picLocks noChangeAspect="1" noChangeArrowheads="1"/>
                </p:cNvPicPr>
                <p:nvPr/>
              </p:nvPicPr>
              <p:blipFill>
                <a:blip r:embed="rId14"/>
                <a:srcRect/>
                <a:stretch>
                  <a:fillRect/>
                </a:stretch>
              </p:blipFill>
              <p:spPr bwMode="invGray">
                <a:xfrm>
                  <a:off x="2953" y="1504"/>
                  <a:ext cx="577" cy="274"/>
                </a:xfrm>
                <a:prstGeom prst="rect">
                  <a:avLst/>
                </a:prstGeom>
                <a:noFill/>
                <a:ln w="9525">
                  <a:noFill/>
                  <a:miter lim="800000"/>
                  <a:headEnd/>
                  <a:tailEnd/>
                </a:ln>
              </p:spPr>
            </p:pic>
            <p:pic>
              <p:nvPicPr>
                <p:cNvPr id="7192" name="Picture 43" descr="cooltools-1"/>
                <p:cNvPicPr>
                  <a:picLocks noChangeAspect="1" noChangeArrowheads="1"/>
                </p:cNvPicPr>
                <p:nvPr/>
              </p:nvPicPr>
              <p:blipFill>
                <a:blip r:embed="rId15"/>
                <a:srcRect/>
                <a:stretch>
                  <a:fillRect/>
                </a:stretch>
              </p:blipFill>
              <p:spPr bwMode="invGray">
                <a:xfrm>
                  <a:off x="2752" y="1766"/>
                  <a:ext cx="1178" cy="207"/>
                </a:xfrm>
                <a:prstGeom prst="rect">
                  <a:avLst/>
                </a:prstGeom>
                <a:noFill/>
                <a:ln w="9525">
                  <a:noFill/>
                  <a:miter lim="800000"/>
                  <a:headEnd/>
                  <a:tailEnd/>
                </a:ln>
              </p:spPr>
            </p:pic>
          </p:grpSp>
        </p:grpSp>
        <p:pic>
          <p:nvPicPr>
            <p:cNvPr id="415788" name="Picture 44" descr="IT_budgets"/>
            <p:cNvPicPr>
              <a:picLocks noChangeAspect="1" noChangeArrowheads="1"/>
            </p:cNvPicPr>
            <p:nvPr/>
          </p:nvPicPr>
          <p:blipFill>
            <a:blip r:embed="rId16">
              <a:lum bright="6000"/>
            </a:blip>
            <a:srcRect/>
            <a:stretch>
              <a:fillRect/>
            </a:stretch>
          </p:blipFill>
          <p:spPr bwMode="auto">
            <a:xfrm>
              <a:off x="2304" y="2826"/>
              <a:ext cx="1146" cy="302"/>
            </a:xfrm>
            <a:prstGeom prst="rect">
              <a:avLst/>
            </a:prstGeom>
            <a:noFill/>
            <a:effectLst>
              <a:outerShdw dist="12700" dir="10800000" algn="ctr" rotWithShape="0">
                <a:schemeClr val="bg2"/>
              </a:outerShdw>
            </a:effectLst>
          </p:spPr>
        </p:pic>
      </p:grpSp>
      <p:sp>
        <p:nvSpPr>
          <p:cNvPr id="415789" name="Rectangle 45"/>
          <p:cNvSpPr>
            <a:spLocks noChangeArrowheads="1"/>
          </p:cNvSpPr>
          <p:nvPr/>
        </p:nvSpPr>
        <p:spPr bwMode="auto">
          <a:xfrm>
            <a:off x="425450" y="354013"/>
            <a:ext cx="8382000" cy="750887"/>
          </a:xfrm>
          <a:prstGeom prst="rect">
            <a:avLst/>
          </a:prstGeom>
          <a:noFill/>
          <a:ln w="9525">
            <a:noFill/>
            <a:miter lim="800000"/>
            <a:headEnd/>
            <a:tailEnd/>
          </a:ln>
          <a:effectLst/>
        </p:spPr>
        <p:txBody>
          <a:bodyPr>
            <a:spAutoFit/>
          </a:bodyPr>
          <a:lstStyle/>
          <a:p>
            <a:pPr>
              <a:lnSpc>
                <a:spcPct val="90000"/>
              </a:lnSpc>
              <a:defRPr/>
            </a:pPr>
            <a:endParaRPr lang="en-US" sz="4800" dirty="0">
              <a:solidFill>
                <a:schemeClr val="tx2"/>
              </a:solidFill>
              <a:effectLst>
                <a:outerShdw blurRad="38100" dist="38100" dir="2700000" algn="tl">
                  <a:srgbClr val="C0C0C0"/>
                </a:outerShdw>
              </a:effectLst>
              <a:cs typeface="+mn-cs"/>
            </a:endParaRPr>
          </a:p>
        </p:txBody>
      </p:sp>
      <p:pic>
        <p:nvPicPr>
          <p:cNvPr id="7184" name="Picture 46" descr="cooltools-1"/>
          <p:cNvPicPr>
            <a:picLocks noChangeAspect="1" noChangeArrowheads="1"/>
          </p:cNvPicPr>
          <p:nvPr/>
        </p:nvPicPr>
        <p:blipFill>
          <a:blip r:embed="rId17"/>
          <a:srcRect/>
          <a:stretch>
            <a:fillRect/>
          </a:stretch>
        </p:blipFill>
        <p:spPr bwMode="invGray">
          <a:xfrm>
            <a:off x="382588" y="-1104900"/>
            <a:ext cx="7239000" cy="549275"/>
          </a:xfrm>
          <a:prstGeom prst="rect">
            <a:avLst/>
          </a:prstGeom>
          <a:noFill/>
          <a:ln w="9525" algn="ctr">
            <a:noFill/>
            <a:miter lim="800000"/>
            <a:headEnd/>
            <a:tailEnd/>
          </a:ln>
        </p:spPr>
      </p:pic>
      <p:pic>
        <p:nvPicPr>
          <p:cNvPr id="7185" name="Picture 48" descr="cooltools-1"/>
          <p:cNvPicPr>
            <a:picLocks noChangeAspect="1" noChangeArrowheads="1"/>
          </p:cNvPicPr>
          <p:nvPr/>
        </p:nvPicPr>
        <p:blipFill>
          <a:blip r:embed="rId18"/>
          <a:srcRect/>
          <a:stretch>
            <a:fillRect/>
          </a:stretch>
        </p:blipFill>
        <p:spPr bwMode="invGray">
          <a:xfrm>
            <a:off x="382588" y="228600"/>
            <a:ext cx="8380412" cy="625475"/>
          </a:xfrm>
          <a:prstGeom prst="rect">
            <a:avLst/>
          </a:prstGeom>
          <a:noFill/>
          <a:ln w="12700">
            <a:noFill/>
            <a:miter lim="800000"/>
            <a:headEnd/>
            <a:tailEnd/>
          </a:ln>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slide(fromTop)">
                                      <p:cBhvr>
                                        <p:cTn id="7" dur="1000"/>
                                        <p:tgtEl>
                                          <p:spTgt spid="10"/>
                                        </p:tgtEl>
                                      </p:cBhvr>
                                    </p:animEffect>
                                  </p:childTnLst>
                                </p:cTn>
                              </p:par>
                              <p:par>
                                <p:cTn id="8" presetID="12" presetClass="entr" presetSubtype="1"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slide(fromTop)">
                                      <p:cBhvr>
                                        <p:cTn id="10" dur="1000"/>
                                        <p:tgtEl>
                                          <p:spTgt spid="9"/>
                                        </p:tgtEl>
                                      </p:cBhvr>
                                    </p:animEffect>
                                  </p:childTnLst>
                                </p:cTn>
                              </p:par>
                              <p:par>
                                <p:cTn id="11" presetID="12" presetClass="entr" presetSubtype="8"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slide(fromLeft)">
                                      <p:cBhvr>
                                        <p:cTn id="13" dur="1000"/>
                                        <p:tgtEl>
                                          <p:spTgt spid="8"/>
                                        </p:tgtEl>
                                      </p:cBhvr>
                                    </p:animEffect>
                                  </p:childTnLst>
                                </p:cTn>
                              </p:par>
                              <p:par>
                                <p:cTn id="14" presetID="12" presetClass="entr" presetSubtype="8"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slide(fromLeft)">
                                      <p:cBhvr>
                                        <p:cTn id="16" dur="1000"/>
                                        <p:tgtEl>
                                          <p:spTgt spid="11"/>
                                        </p:tgtEl>
                                      </p:cBhvr>
                                    </p:animEffect>
                                  </p:childTnLst>
                                </p:cTn>
                              </p:par>
                              <p:par>
                                <p:cTn id="17" presetID="12" presetClass="entr" presetSubtype="4"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slide(fromBottom)">
                                      <p:cBhvr>
                                        <p:cTn id="19" dur="1000"/>
                                        <p:tgtEl>
                                          <p:spTgt spid="4"/>
                                        </p:tgtEl>
                                      </p:cBhvr>
                                    </p:animEffect>
                                  </p:childTnLst>
                                </p:cTn>
                              </p:par>
                              <p:par>
                                <p:cTn id="20" presetID="12" presetClass="entr" presetSubtype="4"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slide(fromBottom)">
                                      <p:cBhvr>
                                        <p:cTn id="22" dur="1000"/>
                                        <p:tgtEl>
                                          <p:spTgt spid="2"/>
                                        </p:tgtEl>
                                      </p:cBhvr>
                                    </p:animEffect>
                                  </p:childTnLst>
                                </p:cTn>
                              </p:par>
                              <p:par>
                                <p:cTn id="23" presetID="12" presetClass="entr" presetSubtype="4"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slide(fromBottom)">
                                      <p:cBhvr>
                                        <p:cTn id="25" dur="1000"/>
                                        <p:tgtEl>
                                          <p:spTgt spid="3"/>
                                        </p:tgtEl>
                                      </p:cBhvr>
                                    </p:animEffect>
                                  </p:childTnLst>
                                </p:cTn>
                              </p:par>
                              <p:par>
                                <p:cTn id="26" presetID="12" presetClass="entr" presetSubtype="2"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slide(fromRight)">
                                      <p:cBhvr>
                                        <p:cTn id="28" dur="1000"/>
                                        <p:tgtEl>
                                          <p:spTgt spid="5"/>
                                        </p:tgtEl>
                                      </p:cBhvr>
                                    </p:animEffect>
                                  </p:childTnLst>
                                </p:cTn>
                              </p:par>
                              <p:par>
                                <p:cTn id="29" presetID="12" presetClass="entr" presetSubtype="2"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slide(fromRight)">
                                      <p:cBhvr>
                                        <p:cTn id="31" dur="1000"/>
                                        <p:tgtEl>
                                          <p:spTgt spid="7"/>
                                        </p:tgtEl>
                                      </p:cBhvr>
                                    </p:animEffect>
                                  </p:childTnLst>
                                </p:cTn>
                              </p:par>
                            </p:childTnLst>
                          </p:cTn>
                        </p:par>
                      </p:childTnLst>
                    </p:cTn>
                  </p:par>
                  <p:par>
                    <p:cTn id="32" fill="hold">
                      <p:stCondLst>
                        <p:cond delay="indefinite"/>
                      </p:stCondLst>
                      <p:childTnLst>
                        <p:par>
                          <p:cTn id="33" fill="hold">
                            <p:stCondLst>
                              <p:cond delay="0"/>
                            </p:stCondLst>
                            <p:childTnLst>
                              <p:par>
                                <p:cTn id="34" presetID="21" presetClass="entr" presetSubtype="2" fill="hold" nodeType="click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heel(2)">
                                      <p:cBhvr>
                                        <p:cTn id="36" dur="1000"/>
                                        <p:tgtEl>
                                          <p:spTgt spid="12"/>
                                        </p:tgtEl>
                                      </p:cBhvr>
                                    </p:animEffect>
                                  </p:childTnLst>
                                </p:cTn>
                              </p:par>
                              <p:par>
                                <p:cTn id="37" presetID="10" presetClass="exit" presetSubtype="0" fill="hold" nodeType="withEffect">
                                  <p:stCondLst>
                                    <p:cond delay="0"/>
                                  </p:stCondLst>
                                  <p:childTnLst>
                                    <p:animEffect transition="out" filter="fade">
                                      <p:cBhvr>
                                        <p:cTn id="38" dur="1000"/>
                                        <p:tgtEl>
                                          <p:spTgt spid="6"/>
                                        </p:tgtEl>
                                      </p:cBhvr>
                                    </p:animEffect>
                                    <p:set>
                                      <p:cBhvr>
                                        <p:cTn id="39"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8194" name="Picture 2" descr="C:\Users\Richard\AppData\Local\Microsoft\Windows\Temporary Internet Files\Content.Outlook\7LKEHHNO\too much on your plate (2).jpg"/>
          <p:cNvPicPr>
            <a:picLocks noChangeAspect="1" noChangeArrowheads="1"/>
          </p:cNvPicPr>
          <p:nvPr/>
        </p:nvPicPr>
        <p:blipFill>
          <a:blip r:embed="rId2"/>
          <a:srcRect/>
          <a:stretch>
            <a:fillRect/>
          </a:stretch>
        </p:blipFill>
        <p:spPr bwMode="auto">
          <a:xfrm>
            <a:off x="1857375" y="682625"/>
            <a:ext cx="5562600" cy="5562600"/>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AutoShape 2"/>
          <p:cNvSpPr>
            <a:spLocks noChangeArrowheads="1"/>
          </p:cNvSpPr>
          <p:nvPr/>
        </p:nvSpPr>
        <p:spPr bwMode="gray">
          <a:xfrm>
            <a:off x="323850" y="2101850"/>
            <a:ext cx="3797300" cy="4486275"/>
          </a:xfrm>
          <a:prstGeom prst="roundRect">
            <a:avLst>
              <a:gd name="adj" fmla="val 9597"/>
            </a:avLst>
          </a:prstGeom>
          <a:gradFill rotWithShape="0">
            <a:gsLst>
              <a:gs pos="0">
                <a:schemeClr val="bg2">
                  <a:alpha val="78000"/>
                </a:schemeClr>
              </a:gs>
              <a:gs pos="100000">
                <a:schemeClr val="bg2">
                  <a:alpha val="21999"/>
                </a:schemeClr>
              </a:gs>
            </a:gsLst>
            <a:lin ang="0" scaled="1"/>
          </a:gradFill>
          <a:ln w="12700" algn="ctr">
            <a:noFill/>
            <a:round/>
            <a:headEnd/>
            <a:tailEnd/>
          </a:ln>
        </p:spPr>
        <p:txBody>
          <a:bodyPr wrap="none" anchor="ctr"/>
          <a:lstStyle/>
          <a:p>
            <a:endParaRPr lang="en-US"/>
          </a:p>
        </p:txBody>
      </p:sp>
      <p:sp>
        <p:nvSpPr>
          <p:cNvPr id="9219" name="Shape 51"/>
          <p:cNvSpPr txBox="1">
            <a:spLocks noGrp="1"/>
          </p:cNvSpPr>
          <p:nvPr/>
        </p:nvSpPr>
        <p:spPr bwMode="auto">
          <a:xfrm>
            <a:off x="6934200" y="7192963"/>
            <a:ext cx="2133600" cy="185737"/>
          </a:xfrm>
          <a:prstGeom prst="rect">
            <a:avLst/>
          </a:prstGeom>
          <a:noFill/>
          <a:ln w="9525">
            <a:noFill/>
            <a:miter lim="800000"/>
            <a:headEnd/>
            <a:tailEnd/>
          </a:ln>
        </p:spPr>
        <p:txBody>
          <a:bodyPr lIns="91410" tIns="45707" rIns="91410" bIns="45707"/>
          <a:lstStyle/>
          <a:p>
            <a:pPr algn="r"/>
            <a:fld id="{3330003B-1415-45E4-AE8B-AF984A164600}" type="slidenum">
              <a:rPr lang="en-US" sz="1000">
                <a:latin typeface="Arial" charset="0"/>
              </a:rPr>
              <a:pPr algn="r"/>
              <a:t>6</a:t>
            </a:fld>
            <a:endParaRPr lang="en-US" sz="1000">
              <a:latin typeface="Arial" charset="0"/>
            </a:endParaRPr>
          </a:p>
        </p:txBody>
      </p:sp>
      <p:sp>
        <p:nvSpPr>
          <p:cNvPr id="869380" name="Rectangle 4"/>
          <p:cNvSpPr>
            <a:spLocks noGrp="1" noChangeArrowheads="1"/>
          </p:cNvSpPr>
          <p:nvPr>
            <p:ph type="title" idx="4294967295"/>
          </p:nvPr>
        </p:nvSpPr>
        <p:spPr>
          <a:xfrm>
            <a:off x="382588" y="-1676400"/>
            <a:ext cx="9485312" cy="1079500"/>
          </a:xfrm>
        </p:spPr>
        <p:txBody>
          <a:bodyPr lIns="91402" tIns="45703" rIns="91402" bIns="45703"/>
          <a:lstStyle/>
          <a:p>
            <a:pPr eaLnBrk="1" hangingPunct="1">
              <a:defRPr/>
            </a:pPr>
            <a:r>
              <a:rPr lang="en-US" sz="3600" dirty="0"/>
              <a:t>A Blueprint To Overcome The Challenges</a:t>
            </a:r>
            <a:br>
              <a:rPr lang="en-US" sz="3600" dirty="0"/>
            </a:br>
            <a:r>
              <a:rPr lang="en-US" sz="3600" dirty="0">
                <a:solidFill>
                  <a:schemeClr val="accent1"/>
                </a:solidFill>
              </a:rPr>
              <a:t>Infrastructure optimization</a:t>
            </a:r>
          </a:p>
        </p:txBody>
      </p:sp>
      <p:sp>
        <p:nvSpPr>
          <p:cNvPr id="869381" name="Rectangle 5"/>
          <p:cNvSpPr>
            <a:spLocks noGrp="1" noChangeArrowheads="1"/>
          </p:cNvSpPr>
          <p:nvPr>
            <p:ph type="body" sz="half" idx="4294967295"/>
          </p:nvPr>
        </p:nvSpPr>
        <p:spPr>
          <a:xfrm>
            <a:off x="4137025" y="2413000"/>
            <a:ext cx="5006975" cy="3078163"/>
          </a:xfrm>
        </p:spPr>
        <p:txBody>
          <a:bodyPr/>
          <a:lstStyle/>
          <a:p>
            <a:pPr marL="400050" indent="-400050" eaLnBrk="1" hangingPunct="1">
              <a:lnSpc>
                <a:spcPct val="80000"/>
              </a:lnSpc>
              <a:buSzPct val="90000"/>
              <a:buFont typeface="Wingdings 2" pitchFamily="18" charset="2"/>
              <a:buBlip>
                <a:blip r:embed="rId3"/>
              </a:buBlip>
              <a:defRPr/>
            </a:pPr>
            <a:r>
              <a:rPr lang="en-US" sz="2000" dirty="0"/>
              <a:t>Capability sequencing framework to help you build an optimized infrastructure (not Microsoft-specific)</a:t>
            </a:r>
          </a:p>
          <a:p>
            <a:pPr marL="400050" indent="-400050" eaLnBrk="1" hangingPunct="1">
              <a:lnSpc>
                <a:spcPct val="80000"/>
              </a:lnSpc>
              <a:buSzPct val="90000"/>
              <a:buFont typeface="Wingdings 2" pitchFamily="18" charset="2"/>
              <a:buBlip>
                <a:blip r:embed="rId3"/>
              </a:buBlip>
              <a:defRPr/>
            </a:pPr>
            <a:r>
              <a:rPr lang="en-US" sz="2000" dirty="0"/>
              <a:t>Grounded in industry analyst and  academic work, consortium work coming</a:t>
            </a:r>
          </a:p>
          <a:p>
            <a:pPr marL="400050" indent="-400050" eaLnBrk="1" hangingPunct="1">
              <a:lnSpc>
                <a:spcPct val="80000"/>
              </a:lnSpc>
              <a:buSzPct val="90000"/>
              <a:buFont typeface="Wingdings 2" pitchFamily="18" charset="2"/>
              <a:buBlip>
                <a:blip r:embed="rId3"/>
              </a:buBlip>
              <a:defRPr/>
            </a:pPr>
            <a:r>
              <a:rPr lang="en-US" sz="2000" dirty="0"/>
              <a:t>Provides guidance and best practices for step-by-step implementation</a:t>
            </a:r>
          </a:p>
          <a:p>
            <a:pPr marL="400050" indent="-400050" eaLnBrk="1" hangingPunct="1">
              <a:lnSpc>
                <a:spcPct val="80000"/>
              </a:lnSpc>
              <a:buSzPct val="90000"/>
              <a:buFont typeface="Wingdings 2" pitchFamily="18" charset="2"/>
              <a:buBlip>
                <a:blip r:embed="rId3"/>
              </a:buBlip>
              <a:defRPr/>
            </a:pPr>
            <a:r>
              <a:rPr lang="en-US" sz="2000" dirty="0" smtClean="0"/>
              <a:t>Drives </a:t>
            </a:r>
            <a:r>
              <a:rPr lang="en-US" sz="2000" dirty="0"/>
              <a:t>cost reduction, security and efficiency gains as well as enabling agility</a:t>
            </a:r>
          </a:p>
        </p:txBody>
      </p:sp>
      <p:sp>
        <p:nvSpPr>
          <p:cNvPr id="9222" name="Text Box 6"/>
          <p:cNvSpPr txBox="1">
            <a:spLocks noChangeArrowheads="1"/>
          </p:cNvSpPr>
          <p:nvPr/>
        </p:nvSpPr>
        <p:spPr bwMode="auto">
          <a:xfrm>
            <a:off x="171450" y="2189163"/>
            <a:ext cx="4065588" cy="396875"/>
          </a:xfrm>
          <a:prstGeom prst="rect">
            <a:avLst/>
          </a:prstGeom>
          <a:noFill/>
          <a:ln w="9525" algn="ctr">
            <a:noFill/>
            <a:miter lim="800000"/>
            <a:headEnd/>
            <a:tailEnd/>
          </a:ln>
        </p:spPr>
        <p:txBody>
          <a:bodyPr lIns="91436" tIns="45718" rIns="91436" bIns="45718">
            <a:spAutoFit/>
          </a:bodyPr>
          <a:lstStyle/>
          <a:p>
            <a:pPr algn="ctr"/>
            <a:r>
              <a:rPr lang="en-US" sz="2000"/>
              <a:t>A Model-based Approach</a:t>
            </a:r>
          </a:p>
        </p:txBody>
      </p:sp>
      <p:pic>
        <p:nvPicPr>
          <p:cNvPr id="9223" name="Picture 10"/>
          <p:cNvPicPr>
            <a:picLocks noChangeAspect="1" noChangeArrowheads="1"/>
          </p:cNvPicPr>
          <p:nvPr/>
        </p:nvPicPr>
        <p:blipFill>
          <a:blip r:embed="rId4"/>
          <a:srcRect/>
          <a:stretch>
            <a:fillRect/>
          </a:stretch>
        </p:blipFill>
        <p:spPr bwMode="gray">
          <a:xfrm>
            <a:off x="568325" y="2671763"/>
            <a:ext cx="3259138" cy="3671887"/>
          </a:xfrm>
          <a:prstGeom prst="rect">
            <a:avLst/>
          </a:prstGeom>
          <a:noFill/>
          <a:ln w="12700" algn="ctr">
            <a:noFill/>
            <a:miter lim="800000"/>
            <a:headEnd/>
            <a:tailEnd/>
          </a:ln>
        </p:spPr>
      </p:pic>
      <p:pic>
        <p:nvPicPr>
          <p:cNvPr id="9224" name="Picture 9" descr="cooltools-1"/>
          <p:cNvPicPr>
            <a:picLocks noChangeAspect="1" noChangeArrowheads="1"/>
          </p:cNvPicPr>
          <p:nvPr/>
        </p:nvPicPr>
        <p:blipFill>
          <a:blip r:embed="rId5"/>
          <a:srcRect r="36961"/>
          <a:stretch>
            <a:fillRect/>
          </a:stretch>
        </p:blipFill>
        <p:spPr bwMode="invGray">
          <a:xfrm>
            <a:off x="382588" y="209550"/>
            <a:ext cx="7602537" cy="842963"/>
          </a:xfrm>
          <a:prstGeom prst="rect">
            <a:avLst/>
          </a:prstGeom>
          <a:noFill/>
          <a:ln w="12700">
            <a:noFill/>
            <a:miter lim="800000"/>
            <a:headEnd/>
            <a:tailEnd/>
          </a:ln>
        </p:spPr>
      </p:pic>
      <p:pic>
        <p:nvPicPr>
          <p:cNvPr id="9225" name="Picture 10" descr="cooltools-2"/>
          <p:cNvPicPr>
            <a:picLocks noChangeAspect="1" noChangeArrowheads="1"/>
          </p:cNvPicPr>
          <p:nvPr/>
        </p:nvPicPr>
        <p:blipFill>
          <a:blip r:embed="rId6"/>
          <a:srcRect/>
          <a:stretch>
            <a:fillRect/>
          </a:stretch>
        </p:blipFill>
        <p:spPr bwMode="invGray">
          <a:xfrm>
            <a:off x="382588" y="1585913"/>
            <a:ext cx="4667250" cy="530225"/>
          </a:xfrm>
          <a:prstGeom prst="rect">
            <a:avLst/>
          </a:prstGeom>
          <a:noFill/>
          <a:ln w="12700">
            <a:noFill/>
            <a:miter lim="800000"/>
            <a:headEnd/>
            <a:tailEnd/>
          </a:ln>
        </p:spPr>
      </p:pic>
      <p:pic>
        <p:nvPicPr>
          <p:cNvPr id="9226" name="Picture 11" descr="cooltools-1"/>
          <p:cNvPicPr>
            <a:picLocks noChangeAspect="1" noChangeArrowheads="1"/>
          </p:cNvPicPr>
          <p:nvPr/>
        </p:nvPicPr>
        <p:blipFill>
          <a:blip r:embed="rId5"/>
          <a:srcRect l="62222" t="-15254"/>
          <a:stretch>
            <a:fillRect/>
          </a:stretch>
        </p:blipFill>
        <p:spPr bwMode="invGray">
          <a:xfrm>
            <a:off x="296863" y="711200"/>
            <a:ext cx="4556125" cy="971550"/>
          </a:xfrm>
          <a:prstGeom prst="rect">
            <a:avLst/>
          </a:prstGeom>
          <a:noFill/>
          <a:ln w="12700">
            <a:noFill/>
            <a:miter lim="800000"/>
            <a:headEnd/>
            <a:tailEnd/>
          </a:ln>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69381">
                                            <p:txEl>
                                              <p:pRg st="0" end="0"/>
                                            </p:txEl>
                                          </p:spTgt>
                                        </p:tgtEl>
                                        <p:attrNameLst>
                                          <p:attrName>style.visibility</p:attrName>
                                        </p:attrNameLst>
                                      </p:cBhvr>
                                      <p:to>
                                        <p:strVal val="visible"/>
                                      </p:to>
                                    </p:set>
                                    <p:animEffect transition="in" filter="fade">
                                      <p:cBhvr>
                                        <p:cTn id="7" dur="1000"/>
                                        <p:tgtEl>
                                          <p:spTgt spid="86938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69381">
                                            <p:txEl>
                                              <p:pRg st="1" end="1"/>
                                            </p:txEl>
                                          </p:spTgt>
                                        </p:tgtEl>
                                        <p:attrNameLst>
                                          <p:attrName>style.visibility</p:attrName>
                                        </p:attrNameLst>
                                      </p:cBhvr>
                                      <p:to>
                                        <p:strVal val="visible"/>
                                      </p:to>
                                    </p:set>
                                    <p:animEffect transition="in" filter="fade">
                                      <p:cBhvr>
                                        <p:cTn id="12" dur="1000"/>
                                        <p:tgtEl>
                                          <p:spTgt spid="86938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69381">
                                            <p:txEl>
                                              <p:pRg st="2" end="2"/>
                                            </p:txEl>
                                          </p:spTgt>
                                        </p:tgtEl>
                                        <p:attrNameLst>
                                          <p:attrName>style.visibility</p:attrName>
                                        </p:attrNameLst>
                                      </p:cBhvr>
                                      <p:to>
                                        <p:strVal val="visible"/>
                                      </p:to>
                                    </p:set>
                                    <p:animEffect transition="in" filter="fade">
                                      <p:cBhvr>
                                        <p:cTn id="17" dur="1000"/>
                                        <p:tgtEl>
                                          <p:spTgt spid="86938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69381">
                                            <p:txEl>
                                              <p:pRg st="3" end="3"/>
                                            </p:txEl>
                                          </p:spTgt>
                                        </p:tgtEl>
                                        <p:attrNameLst>
                                          <p:attrName>style.visibility</p:attrName>
                                        </p:attrNameLst>
                                      </p:cBhvr>
                                      <p:to>
                                        <p:strVal val="visible"/>
                                      </p:to>
                                    </p:set>
                                    <p:animEffect transition="in" filter="fade">
                                      <p:cBhvr>
                                        <p:cTn id="22" dur="1000"/>
                                        <p:tgtEl>
                                          <p:spTgt spid="86938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9381" grpId="0" build="p"/>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97702" name="Rectangle 6"/>
          <p:cNvSpPr>
            <a:spLocks noGrp="1" noChangeArrowheads="1"/>
          </p:cNvSpPr>
          <p:nvPr>
            <p:ph type="title" idx="4294967295"/>
          </p:nvPr>
        </p:nvSpPr>
        <p:spPr>
          <a:xfrm>
            <a:off x="382588" y="-1676400"/>
            <a:ext cx="8380412" cy="1244600"/>
          </a:xfrm>
        </p:spPr>
        <p:txBody>
          <a:bodyPr/>
          <a:lstStyle/>
          <a:p>
            <a:pPr eaLnBrk="1" hangingPunct="1">
              <a:defRPr/>
            </a:pPr>
            <a:r>
              <a:rPr lang="en-US" dirty="0"/>
              <a:t>Getting There From Here</a:t>
            </a:r>
            <a:br>
              <a:rPr lang="en-US" dirty="0"/>
            </a:br>
            <a:r>
              <a:rPr lang="en-US" sz="3600" dirty="0">
                <a:solidFill>
                  <a:schemeClr val="accent1"/>
                </a:solidFill>
              </a:rPr>
              <a:t>The infrastructure optimization journey</a:t>
            </a:r>
          </a:p>
        </p:txBody>
      </p:sp>
      <p:pic>
        <p:nvPicPr>
          <p:cNvPr id="10243" name="Picture 23" descr="cooltools-1"/>
          <p:cNvPicPr>
            <a:picLocks noChangeAspect="1" noChangeArrowheads="1"/>
          </p:cNvPicPr>
          <p:nvPr/>
        </p:nvPicPr>
        <p:blipFill>
          <a:blip r:embed="rId3"/>
          <a:srcRect/>
          <a:stretch>
            <a:fillRect/>
          </a:stretch>
        </p:blipFill>
        <p:spPr bwMode="invGray">
          <a:xfrm>
            <a:off x="382588" y="228600"/>
            <a:ext cx="7605712" cy="868363"/>
          </a:xfrm>
          <a:prstGeom prst="rect">
            <a:avLst/>
          </a:prstGeom>
          <a:noFill/>
          <a:ln w="12700">
            <a:noFill/>
            <a:miter lim="800000"/>
            <a:headEnd/>
            <a:tailEnd/>
          </a:ln>
        </p:spPr>
      </p:pic>
      <p:pic>
        <p:nvPicPr>
          <p:cNvPr id="10244" name="Picture 24" descr="cooltools-2"/>
          <p:cNvPicPr>
            <a:picLocks noChangeAspect="1" noChangeArrowheads="1"/>
          </p:cNvPicPr>
          <p:nvPr/>
        </p:nvPicPr>
        <p:blipFill>
          <a:blip r:embed="rId4"/>
          <a:srcRect/>
          <a:stretch>
            <a:fillRect/>
          </a:stretch>
        </p:blipFill>
        <p:spPr bwMode="invGray">
          <a:xfrm>
            <a:off x="382588" y="981075"/>
            <a:ext cx="7591425" cy="585788"/>
          </a:xfrm>
          <a:prstGeom prst="rect">
            <a:avLst/>
          </a:prstGeom>
          <a:noFill/>
          <a:ln w="12700">
            <a:noFill/>
            <a:miter lim="800000"/>
            <a:headEnd/>
            <a:tailEnd/>
          </a:ln>
        </p:spPr>
      </p:pic>
      <p:pic>
        <p:nvPicPr>
          <p:cNvPr id="10245" name="Picture 2" descr="col-fade-red"/>
          <p:cNvPicPr>
            <a:picLocks noChangeAspect="1" noChangeArrowheads="1"/>
          </p:cNvPicPr>
          <p:nvPr/>
        </p:nvPicPr>
        <p:blipFill>
          <a:blip r:embed="rId5"/>
          <a:srcRect/>
          <a:stretch>
            <a:fillRect/>
          </a:stretch>
        </p:blipFill>
        <p:spPr bwMode="auto">
          <a:xfrm>
            <a:off x="725488" y="1882775"/>
            <a:ext cx="1920875" cy="4975225"/>
          </a:xfrm>
          <a:prstGeom prst="rect">
            <a:avLst/>
          </a:prstGeom>
          <a:noFill/>
          <a:ln w="9525">
            <a:noFill/>
            <a:miter lim="800000"/>
            <a:headEnd/>
            <a:tailEnd/>
          </a:ln>
        </p:spPr>
      </p:pic>
      <p:pic>
        <p:nvPicPr>
          <p:cNvPr id="10246" name="Picture 3" descr="col-fade-blue-dk"/>
          <p:cNvPicPr>
            <a:picLocks noChangeAspect="1" noChangeArrowheads="1"/>
          </p:cNvPicPr>
          <p:nvPr/>
        </p:nvPicPr>
        <p:blipFill>
          <a:blip r:embed="rId6"/>
          <a:srcRect/>
          <a:stretch>
            <a:fillRect/>
          </a:stretch>
        </p:blipFill>
        <p:spPr bwMode="auto">
          <a:xfrm>
            <a:off x="2600325" y="1882775"/>
            <a:ext cx="1919288" cy="4975225"/>
          </a:xfrm>
          <a:prstGeom prst="rect">
            <a:avLst/>
          </a:prstGeom>
          <a:noFill/>
          <a:ln w="9525">
            <a:noFill/>
            <a:miter lim="800000"/>
            <a:headEnd/>
            <a:tailEnd/>
          </a:ln>
        </p:spPr>
      </p:pic>
      <p:pic>
        <p:nvPicPr>
          <p:cNvPr id="10247" name="Picture 4" descr="col-fade-gold"/>
          <p:cNvPicPr>
            <a:picLocks noChangeAspect="1" noChangeArrowheads="1"/>
          </p:cNvPicPr>
          <p:nvPr/>
        </p:nvPicPr>
        <p:blipFill>
          <a:blip r:embed="rId7"/>
          <a:srcRect/>
          <a:stretch>
            <a:fillRect/>
          </a:stretch>
        </p:blipFill>
        <p:spPr bwMode="auto">
          <a:xfrm>
            <a:off x="4475163" y="1882775"/>
            <a:ext cx="1919287" cy="4975225"/>
          </a:xfrm>
          <a:prstGeom prst="rect">
            <a:avLst/>
          </a:prstGeom>
          <a:noFill/>
          <a:ln w="9525">
            <a:noFill/>
            <a:miter lim="800000"/>
            <a:headEnd/>
            <a:tailEnd/>
          </a:ln>
        </p:spPr>
      </p:pic>
      <p:pic>
        <p:nvPicPr>
          <p:cNvPr id="10248" name="Picture 5" descr="col-fade-green-dk"/>
          <p:cNvPicPr>
            <a:picLocks noChangeAspect="1" noChangeArrowheads="1"/>
          </p:cNvPicPr>
          <p:nvPr/>
        </p:nvPicPr>
        <p:blipFill>
          <a:blip r:embed="rId8"/>
          <a:srcRect/>
          <a:stretch>
            <a:fillRect/>
          </a:stretch>
        </p:blipFill>
        <p:spPr bwMode="auto">
          <a:xfrm>
            <a:off x="6348413" y="1882775"/>
            <a:ext cx="1920875" cy="4975225"/>
          </a:xfrm>
          <a:prstGeom prst="rect">
            <a:avLst/>
          </a:prstGeom>
          <a:noFill/>
          <a:ln w="9525">
            <a:noFill/>
            <a:miter lim="800000"/>
            <a:headEnd/>
            <a:tailEnd/>
          </a:ln>
        </p:spPr>
      </p:pic>
      <p:pic>
        <p:nvPicPr>
          <p:cNvPr id="797703" name="Picture 7" descr="Dynamic"/>
          <p:cNvPicPr>
            <a:picLocks noChangeAspect="1" noChangeArrowheads="1"/>
          </p:cNvPicPr>
          <p:nvPr/>
        </p:nvPicPr>
        <p:blipFill>
          <a:blip r:embed="rId9"/>
          <a:srcRect/>
          <a:stretch>
            <a:fillRect/>
          </a:stretch>
        </p:blipFill>
        <p:spPr bwMode="auto">
          <a:xfrm>
            <a:off x="6810375" y="6296025"/>
            <a:ext cx="998538" cy="314325"/>
          </a:xfrm>
          <a:prstGeom prst="rect">
            <a:avLst/>
          </a:prstGeom>
          <a:noFill/>
          <a:ln w="9525">
            <a:noFill/>
            <a:miter lim="800000"/>
            <a:headEnd/>
            <a:tailEnd/>
          </a:ln>
        </p:spPr>
      </p:pic>
      <p:pic>
        <p:nvPicPr>
          <p:cNvPr id="797704" name="Picture 8" descr="Rationalized"/>
          <p:cNvPicPr>
            <a:picLocks noChangeAspect="1" noChangeArrowheads="1"/>
          </p:cNvPicPr>
          <p:nvPr/>
        </p:nvPicPr>
        <p:blipFill>
          <a:blip r:embed="rId10"/>
          <a:srcRect/>
          <a:stretch>
            <a:fillRect/>
          </a:stretch>
        </p:blipFill>
        <p:spPr bwMode="auto">
          <a:xfrm>
            <a:off x="4751388" y="6296025"/>
            <a:ext cx="1366837" cy="254000"/>
          </a:xfrm>
          <a:prstGeom prst="rect">
            <a:avLst/>
          </a:prstGeom>
          <a:noFill/>
          <a:ln w="9525">
            <a:noFill/>
            <a:miter lim="800000"/>
            <a:headEnd/>
            <a:tailEnd/>
          </a:ln>
        </p:spPr>
      </p:pic>
      <p:pic>
        <p:nvPicPr>
          <p:cNvPr id="797705" name="Picture 9" descr="Standardized"/>
          <p:cNvPicPr>
            <a:picLocks noChangeArrowheads="1"/>
          </p:cNvPicPr>
          <p:nvPr/>
        </p:nvPicPr>
        <p:blipFill>
          <a:blip r:embed="rId11"/>
          <a:srcRect/>
          <a:stretch>
            <a:fillRect/>
          </a:stretch>
        </p:blipFill>
        <p:spPr bwMode="auto">
          <a:xfrm>
            <a:off x="2824163" y="6296025"/>
            <a:ext cx="1471612" cy="257175"/>
          </a:xfrm>
          <a:prstGeom prst="rect">
            <a:avLst/>
          </a:prstGeom>
          <a:noFill/>
          <a:ln w="9525">
            <a:noFill/>
            <a:miter lim="800000"/>
            <a:headEnd/>
            <a:tailEnd/>
          </a:ln>
        </p:spPr>
      </p:pic>
      <p:pic>
        <p:nvPicPr>
          <p:cNvPr id="797706" name="Picture 10" descr="Basic"/>
          <p:cNvPicPr>
            <a:picLocks noChangeAspect="1" noChangeArrowheads="1"/>
          </p:cNvPicPr>
          <p:nvPr/>
        </p:nvPicPr>
        <p:blipFill>
          <a:blip r:embed="rId12"/>
          <a:srcRect/>
          <a:stretch>
            <a:fillRect/>
          </a:stretch>
        </p:blipFill>
        <p:spPr bwMode="auto">
          <a:xfrm>
            <a:off x="1400175" y="6296025"/>
            <a:ext cx="571500" cy="254000"/>
          </a:xfrm>
          <a:prstGeom prst="rect">
            <a:avLst/>
          </a:prstGeom>
          <a:noFill/>
          <a:ln w="9525">
            <a:noFill/>
            <a:miter lim="800000"/>
            <a:headEnd/>
            <a:tailEnd/>
          </a:ln>
        </p:spPr>
      </p:pic>
      <p:sp>
        <p:nvSpPr>
          <p:cNvPr id="797707" name="Text Box 11"/>
          <p:cNvSpPr txBox="1">
            <a:spLocks noChangeArrowheads="1"/>
          </p:cNvSpPr>
          <p:nvPr/>
        </p:nvSpPr>
        <p:spPr bwMode="auto">
          <a:xfrm>
            <a:off x="925513" y="5634038"/>
            <a:ext cx="1519237" cy="315912"/>
          </a:xfrm>
          <a:prstGeom prst="rect">
            <a:avLst/>
          </a:prstGeom>
          <a:noFill/>
          <a:ln w="9525">
            <a:noFill/>
            <a:miter lim="800000"/>
            <a:headEnd/>
            <a:tailEnd/>
          </a:ln>
        </p:spPr>
        <p:txBody>
          <a:bodyPr lIns="82296" tIns="41148" rIns="82296" bIns="41148">
            <a:spAutoFit/>
          </a:bodyPr>
          <a:lstStyle/>
          <a:p>
            <a:pPr algn="ctr" defTabSz="822325">
              <a:lnSpc>
                <a:spcPct val="85000"/>
              </a:lnSpc>
              <a:spcBef>
                <a:spcPct val="50000"/>
              </a:spcBef>
              <a:defRPr/>
            </a:pPr>
            <a:r>
              <a:rPr lang="en-US" i="1" dirty="0">
                <a:effectLst>
                  <a:outerShdw blurRad="38100" dist="38100" dir="2700000" algn="tl">
                    <a:srgbClr val="000000"/>
                  </a:outerShdw>
                </a:effectLst>
                <a:cs typeface="+mn-cs"/>
              </a:rPr>
              <a:t>Cost Center </a:t>
            </a:r>
          </a:p>
        </p:txBody>
      </p:sp>
      <p:sp>
        <p:nvSpPr>
          <p:cNvPr id="797708" name="Rectangle 12"/>
          <p:cNvSpPr>
            <a:spLocks noChangeArrowheads="1"/>
          </p:cNvSpPr>
          <p:nvPr/>
        </p:nvSpPr>
        <p:spPr bwMode="auto">
          <a:xfrm>
            <a:off x="842963" y="2157413"/>
            <a:ext cx="1684337" cy="1073150"/>
          </a:xfrm>
          <a:prstGeom prst="rect">
            <a:avLst/>
          </a:prstGeom>
          <a:noFill/>
          <a:ln w="12700" algn="ctr">
            <a:noFill/>
            <a:miter lim="800000"/>
            <a:headEnd/>
            <a:tailEnd/>
          </a:ln>
        </p:spPr>
        <p:txBody>
          <a:bodyPr lIns="82296" tIns="41148" rIns="82296" bIns="41148">
            <a:spAutoFit/>
          </a:bodyPr>
          <a:lstStyle/>
          <a:p>
            <a:pPr algn="ctr" defTabSz="822325">
              <a:lnSpc>
                <a:spcPct val="85000"/>
              </a:lnSpc>
              <a:spcBef>
                <a:spcPct val="20000"/>
              </a:spcBef>
              <a:buClr>
                <a:schemeClr val="tx2"/>
              </a:buClr>
              <a:buSzPct val="95000"/>
              <a:buFont typeface="Wingdings" pitchFamily="2" charset="2"/>
              <a:buNone/>
            </a:pPr>
            <a:r>
              <a:rPr lang="en-US" sz="1400">
                <a:solidFill>
                  <a:schemeClr val="bg2"/>
                </a:solidFill>
              </a:rPr>
              <a:t>Uncoordinated, manual</a:t>
            </a:r>
          </a:p>
          <a:p>
            <a:pPr algn="ctr" defTabSz="822325">
              <a:lnSpc>
                <a:spcPct val="85000"/>
              </a:lnSpc>
              <a:spcBef>
                <a:spcPct val="20000"/>
              </a:spcBef>
              <a:buClr>
                <a:schemeClr val="tx2"/>
              </a:buClr>
              <a:buSzPct val="95000"/>
              <a:buFont typeface="Wingdings" pitchFamily="2" charset="2"/>
              <a:buNone/>
            </a:pPr>
            <a:r>
              <a:rPr lang="en-US" sz="1400">
                <a:solidFill>
                  <a:schemeClr val="bg2"/>
                </a:solidFill>
              </a:rPr>
              <a:t>Infrastructure</a:t>
            </a:r>
          </a:p>
          <a:p>
            <a:pPr algn="ctr" defTabSz="822325">
              <a:lnSpc>
                <a:spcPct val="85000"/>
              </a:lnSpc>
              <a:spcBef>
                <a:spcPct val="20000"/>
              </a:spcBef>
              <a:buClr>
                <a:schemeClr val="tx2"/>
              </a:buClr>
              <a:buSzPct val="95000"/>
              <a:buFont typeface="Wingdings" pitchFamily="2" charset="2"/>
              <a:buNone/>
            </a:pPr>
            <a:r>
              <a:rPr lang="en-US" sz="1400">
                <a:solidFill>
                  <a:schemeClr val="bg2"/>
                </a:solidFill>
              </a:rPr>
              <a:t>Knowledge not captured </a:t>
            </a:r>
          </a:p>
        </p:txBody>
      </p:sp>
      <p:sp>
        <p:nvSpPr>
          <p:cNvPr id="797709" name="Text Box 13"/>
          <p:cNvSpPr txBox="1">
            <a:spLocks noChangeArrowheads="1"/>
          </p:cNvSpPr>
          <p:nvPr/>
        </p:nvSpPr>
        <p:spPr bwMode="auto">
          <a:xfrm>
            <a:off x="2667000" y="5529263"/>
            <a:ext cx="1784350" cy="549275"/>
          </a:xfrm>
          <a:prstGeom prst="rect">
            <a:avLst/>
          </a:prstGeom>
          <a:noFill/>
          <a:ln w="9525">
            <a:noFill/>
            <a:miter lim="800000"/>
            <a:headEnd/>
            <a:tailEnd/>
          </a:ln>
        </p:spPr>
        <p:txBody>
          <a:bodyPr lIns="82296" tIns="41148" rIns="82296" bIns="41148">
            <a:spAutoFit/>
          </a:bodyPr>
          <a:lstStyle/>
          <a:p>
            <a:pPr algn="ctr" defTabSz="822325">
              <a:lnSpc>
                <a:spcPct val="85000"/>
              </a:lnSpc>
              <a:spcBef>
                <a:spcPct val="50000"/>
              </a:spcBef>
              <a:defRPr/>
            </a:pPr>
            <a:r>
              <a:rPr lang="en-US" i="1" dirty="0">
                <a:effectLst>
                  <a:outerShdw blurRad="38100" dist="38100" dir="2700000" algn="tl">
                    <a:srgbClr val="000000"/>
                  </a:outerShdw>
                </a:effectLst>
                <a:cs typeface="+mn-cs"/>
              </a:rPr>
              <a:t>More Efficient Cost Center</a:t>
            </a:r>
          </a:p>
        </p:txBody>
      </p:sp>
      <p:sp>
        <p:nvSpPr>
          <p:cNvPr id="797710" name="Rectangle 14"/>
          <p:cNvSpPr>
            <a:spLocks noChangeArrowheads="1"/>
          </p:cNvSpPr>
          <p:nvPr/>
        </p:nvSpPr>
        <p:spPr bwMode="auto">
          <a:xfrm>
            <a:off x="2695575" y="2157413"/>
            <a:ext cx="1727200" cy="1116012"/>
          </a:xfrm>
          <a:prstGeom prst="rect">
            <a:avLst/>
          </a:prstGeom>
          <a:noFill/>
          <a:ln w="12700">
            <a:noFill/>
            <a:miter lim="800000"/>
            <a:headEnd/>
            <a:tailEnd/>
          </a:ln>
        </p:spPr>
        <p:txBody>
          <a:bodyPr lIns="82296" tIns="41148" rIns="82296" bIns="41148">
            <a:spAutoFit/>
          </a:bodyPr>
          <a:lstStyle/>
          <a:p>
            <a:pPr algn="ctr" defTabSz="822325">
              <a:lnSpc>
                <a:spcPct val="85000"/>
              </a:lnSpc>
              <a:spcBef>
                <a:spcPct val="20000"/>
              </a:spcBef>
              <a:buClr>
                <a:schemeClr val="tx2"/>
              </a:buClr>
              <a:buSzPct val="95000"/>
              <a:buFont typeface="Wingdings" pitchFamily="2" charset="2"/>
              <a:buNone/>
            </a:pPr>
            <a:r>
              <a:rPr lang="en-US" sz="1400">
                <a:solidFill>
                  <a:schemeClr val="bg2"/>
                </a:solidFill>
              </a:rPr>
              <a:t>Managed IT </a:t>
            </a:r>
          </a:p>
          <a:p>
            <a:pPr algn="ctr" defTabSz="822325">
              <a:lnSpc>
                <a:spcPct val="85000"/>
              </a:lnSpc>
              <a:spcBef>
                <a:spcPct val="20000"/>
              </a:spcBef>
              <a:buClr>
                <a:schemeClr val="tx2"/>
              </a:buClr>
              <a:buSzPct val="95000"/>
              <a:buFont typeface="Wingdings" pitchFamily="2" charset="2"/>
              <a:buNone/>
            </a:pPr>
            <a:r>
              <a:rPr lang="en-US" sz="1400">
                <a:solidFill>
                  <a:schemeClr val="bg2"/>
                </a:solidFill>
              </a:rPr>
              <a:t>Infrastructure </a:t>
            </a:r>
          </a:p>
          <a:p>
            <a:pPr algn="ctr" defTabSz="822325">
              <a:lnSpc>
                <a:spcPct val="85000"/>
              </a:lnSpc>
              <a:spcBef>
                <a:spcPct val="20000"/>
              </a:spcBef>
              <a:buClr>
                <a:schemeClr val="tx2"/>
              </a:buClr>
              <a:buSzPct val="95000"/>
              <a:buFont typeface="Wingdings" pitchFamily="2" charset="2"/>
              <a:buNone/>
            </a:pPr>
            <a:r>
              <a:rPr lang="en-US" sz="1400">
                <a:solidFill>
                  <a:schemeClr val="bg2"/>
                </a:solidFill>
              </a:rPr>
              <a:t>with limited</a:t>
            </a:r>
          </a:p>
          <a:p>
            <a:pPr algn="ctr" defTabSz="822325">
              <a:lnSpc>
                <a:spcPct val="85000"/>
              </a:lnSpc>
              <a:spcBef>
                <a:spcPct val="20000"/>
              </a:spcBef>
              <a:buClr>
                <a:schemeClr val="tx2"/>
              </a:buClr>
              <a:buSzPct val="95000"/>
              <a:buFont typeface="Wingdings" pitchFamily="2" charset="2"/>
              <a:buNone/>
            </a:pPr>
            <a:r>
              <a:rPr lang="en-US" sz="1400">
                <a:solidFill>
                  <a:schemeClr val="bg2"/>
                </a:solidFill>
              </a:rPr>
              <a:t> automation and knowledge capture</a:t>
            </a:r>
          </a:p>
        </p:txBody>
      </p:sp>
      <p:sp>
        <p:nvSpPr>
          <p:cNvPr id="797711" name="Rectangle 15"/>
          <p:cNvSpPr>
            <a:spLocks noChangeArrowheads="1"/>
          </p:cNvSpPr>
          <p:nvPr/>
        </p:nvSpPr>
        <p:spPr bwMode="auto">
          <a:xfrm>
            <a:off x="4598988" y="2157413"/>
            <a:ext cx="1671637" cy="1701800"/>
          </a:xfrm>
          <a:prstGeom prst="rect">
            <a:avLst/>
          </a:prstGeom>
          <a:noFill/>
          <a:ln w="12700">
            <a:noFill/>
            <a:miter lim="800000"/>
            <a:headEnd/>
            <a:tailEnd/>
          </a:ln>
        </p:spPr>
        <p:txBody>
          <a:bodyPr lIns="82296" tIns="41148" rIns="82296" bIns="41148">
            <a:spAutoFit/>
          </a:bodyPr>
          <a:lstStyle/>
          <a:p>
            <a:pPr algn="ctr" defTabSz="822325">
              <a:lnSpc>
                <a:spcPct val="85000"/>
              </a:lnSpc>
              <a:spcBef>
                <a:spcPct val="20000"/>
              </a:spcBef>
              <a:buClr>
                <a:schemeClr val="tx2"/>
              </a:buClr>
              <a:buSzPct val="95000"/>
              <a:buFont typeface="Wingdings" pitchFamily="2" charset="2"/>
              <a:buNone/>
            </a:pPr>
            <a:r>
              <a:rPr lang="en-US" sz="1400">
                <a:solidFill>
                  <a:schemeClr val="bg2"/>
                </a:solidFill>
              </a:rPr>
              <a:t>Managed and </a:t>
            </a:r>
          </a:p>
          <a:p>
            <a:pPr algn="ctr" defTabSz="822325">
              <a:lnSpc>
                <a:spcPct val="85000"/>
              </a:lnSpc>
              <a:spcBef>
                <a:spcPct val="20000"/>
              </a:spcBef>
              <a:buClr>
                <a:schemeClr val="tx2"/>
              </a:buClr>
              <a:buSzPct val="95000"/>
              <a:buFont typeface="Wingdings" pitchFamily="2" charset="2"/>
              <a:buNone/>
            </a:pPr>
            <a:r>
              <a:rPr lang="en-US" sz="1400">
                <a:solidFill>
                  <a:schemeClr val="bg2"/>
                </a:solidFill>
              </a:rPr>
              <a:t>consolidated IT</a:t>
            </a:r>
          </a:p>
          <a:p>
            <a:pPr algn="ctr" defTabSz="822325">
              <a:lnSpc>
                <a:spcPct val="85000"/>
              </a:lnSpc>
              <a:spcBef>
                <a:spcPct val="20000"/>
              </a:spcBef>
              <a:buClr>
                <a:schemeClr val="tx2"/>
              </a:buClr>
              <a:buSzPct val="95000"/>
              <a:buFont typeface="Wingdings" pitchFamily="2" charset="2"/>
              <a:buNone/>
            </a:pPr>
            <a:r>
              <a:rPr lang="en-US" sz="1400">
                <a:solidFill>
                  <a:schemeClr val="bg2"/>
                </a:solidFill>
              </a:rPr>
              <a:t> Infrastructure</a:t>
            </a:r>
          </a:p>
          <a:p>
            <a:pPr algn="ctr" defTabSz="822325">
              <a:lnSpc>
                <a:spcPct val="85000"/>
              </a:lnSpc>
              <a:spcBef>
                <a:spcPct val="20000"/>
              </a:spcBef>
              <a:buClr>
                <a:schemeClr val="tx2"/>
              </a:buClr>
              <a:buSzPct val="95000"/>
              <a:buFont typeface="Wingdings" pitchFamily="2" charset="2"/>
              <a:buNone/>
            </a:pPr>
            <a:r>
              <a:rPr lang="en-US" sz="1400">
                <a:solidFill>
                  <a:schemeClr val="bg2"/>
                </a:solidFill>
              </a:rPr>
              <a:t>with extensive </a:t>
            </a:r>
          </a:p>
          <a:p>
            <a:pPr algn="ctr" defTabSz="822325">
              <a:lnSpc>
                <a:spcPct val="85000"/>
              </a:lnSpc>
              <a:spcBef>
                <a:spcPct val="20000"/>
              </a:spcBef>
              <a:buClr>
                <a:schemeClr val="tx2"/>
              </a:buClr>
              <a:buSzPct val="95000"/>
              <a:buFont typeface="Wingdings" pitchFamily="2" charset="2"/>
              <a:buNone/>
            </a:pPr>
            <a:r>
              <a:rPr lang="en-US" sz="1400">
                <a:solidFill>
                  <a:schemeClr val="bg2"/>
                </a:solidFill>
              </a:rPr>
              <a:t>Automation, knowledge captured and re-used</a:t>
            </a:r>
          </a:p>
        </p:txBody>
      </p:sp>
      <p:sp>
        <p:nvSpPr>
          <p:cNvPr id="797712" name="Rectangle 16"/>
          <p:cNvSpPr>
            <a:spLocks noChangeArrowheads="1"/>
          </p:cNvSpPr>
          <p:nvPr/>
        </p:nvSpPr>
        <p:spPr bwMode="auto">
          <a:xfrm>
            <a:off x="6470650" y="2157413"/>
            <a:ext cx="1677988" cy="1882775"/>
          </a:xfrm>
          <a:prstGeom prst="rect">
            <a:avLst/>
          </a:prstGeom>
          <a:noFill/>
          <a:ln w="12700">
            <a:noFill/>
            <a:miter lim="800000"/>
            <a:headEnd/>
            <a:tailEnd/>
          </a:ln>
        </p:spPr>
        <p:txBody>
          <a:bodyPr lIns="82296" tIns="41148" rIns="82296" bIns="41148">
            <a:spAutoFit/>
          </a:bodyPr>
          <a:lstStyle/>
          <a:p>
            <a:pPr algn="ctr" defTabSz="822325">
              <a:lnSpc>
                <a:spcPct val="85000"/>
              </a:lnSpc>
              <a:spcBef>
                <a:spcPct val="20000"/>
              </a:spcBef>
              <a:buClr>
                <a:schemeClr val="tx2"/>
              </a:buClr>
              <a:buSzPct val="95000"/>
              <a:buFont typeface="Wingdings" pitchFamily="2" charset="2"/>
              <a:buNone/>
            </a:pPr>
            <a:r>
              <a:rPr lang="en-US" sz="1400">
                <a:solidFill>
                  <a:schemeClr val="bg2"/>
                </a:solidFill>
              </a:rPr>
              <a:t>Fully automated </a:t>
            </a:r>
          </a:p>
          <a:p>
            <a:pPr algn="ctr" defTabSz="822325">
              <a:lnSpc>
                <a:spcPct val="85000"/>
              </a:lnSpc>
              <a:spcBef>
                <a:spcPct val="20000"/>
              </a:spcBef>
              <a:buClr>
                <a:schemeClr val="tx2"/>
              </a:buClr>
              <a:buSzPct val="95000"/>
              <a:buFont typeface="Wingdings" pitchFamily="2" charset="2"/>
              <a:buNone/>
            </a:pPr>
            <a:r>
              <a:rPr lang="en-US" sz="1400">
                <a:solidFill>
                  <a:schemeClr val="bg2"/>
                </a:solidFill>
              </a:rPr>
              <a:t>management, </a:t>
            </a:r>
          </a:p>
          <a:p>
            <a:pPr algn="ctr" defTabSz="822325">
              <a:lnSpc>
                <a:spcPct val="85000"/>
              </a:lnSpc>
              <a:spcBef>
                <a:spcPct val="20000"/>
              </a:spcBef>
              <a:buClr>
                <a:schemeClr val="tx2"/>
              </a:buClr>
              <a:buSzPct val="95000"/>
              <a:buFont typeface="Wingdings" pitchFamily="2" charset="2"/>
              <a:buNone/>
            </a:pPr>
            <a:r>
              <a:rPr lang="en-US" sz="1400">
                <a:solidFill>
                  <a:schemeClr val="bg2"/>
                </a:solidFill>
              </a:rPr>
              <a:t>dynamic resource </a:t>
            </a:r>
          </a:p>
          <a:p>
            <a:pPr algn="ctr" defTabSz="822325">
              <a:lnSpc>
                <a:spcPct val="85000"/>
              </a:lnSpc>
              <a:spcBef>
                <a:spcPct val="20000"/>
              </a:spcBef>
              <a:buClr>
                <a:schemeClr val="tx2"/>
              </a:buClr>
              <a:buSzPct val="95000"/>
              <a:buFont typeface="Wingdings" pitchFamily="2" charset="2"/>
              <a:buNone/>
            </a:pPr>
            <a:r>
              <a:rPr lang="en-US" sz="1400">
                <a:solidFill>
                  <a:schemeClr val="bg2"/>
                </a:solidFill>
              </a:rPr>
              <a:t>Usage , business </a:t>
            </a:r>
          </a:p>
          <a:p>
            <a:pPr algn="ctr" defTabSz="822325">
              <a:lnSpc>
                <a:spcPct val="85000"/>
              </a:lnSpc>
              <a:spcBef>
                <a:spcPct val="20000"/>
              </a:spcBef>
              <a:buClr>
                <a:schemeClr val="tx2"/>
              </a:buClr>
              <a:buSzPct val="95000"/>
              <a:buFont typeface="Wingdings" pitchFamily="2" charset="2"/>
              <a:buNone/>
            </a:pPr>
            <a:r>
              <a:rPr lang="en-US" sz="1400">
                <a:solidFill>
                  <a:schemeClr val="bg2"/>
                </a:solidFill>
              </a:rPr>
              <a:t>linked SLA’s.  Knowledge capture automated and use automated</a:t>
            </a:r>
          </a:p>
        </p:txBody>
      </p:sp>
      <p:sp>
        <p:nvSpPr>
          <p:cNvPr id="797713" name="Text Box 17"/>
          <p:cNvSpPr txBox="1">
            <a:spLocks noChangeArrowheads="1"/>
          </p:cNvSpPr>
          <p:nvPr/>
        </p:nvSpPr>
        <p:spPr bwMode="auto">
          <a:xfrm>
            <a:off x="4686300" y="5529263"/>
            <a:ext cx="1497013" cy="549275"/>
          </a:xfrm>
          <a:prstGeom prst="rect">
            <a:avLst/>
          </a:prstGeom>
          <a:noFill/>
          <a:ln w="9525">
            <a:noFill/>
            <a:miter lim="800000"/>
            <a:headEnd/>
            <a:tailEnd/>
          </a:ln>
        </p:spPr>
        <p:txBody>
          <a:bodyPr lIns="82296" tIns="41148" rIns="82296" bIns="41148">
            <a:spAutoFit/>
          </a:bodyPr>
          <a:lstStyle/>
          <a:p>
            <a:pPr algn="ctr" defTabSz="822325">
              <a:lnSpc>
                <a:spcPct val="85000"/>
              </a:lnSpc>
              <a:spcBef>
                <a:spcPct val="50000"/>
              </a:spcBef>
              <a:defRPr/>
            </a:pPr>
            <a:r>
              <a:rPr lang="en-US" i="1" dirty="0">
                <a:effectLst>
                  <a:outerShdw blurRad="38100" dist="38100" dir="2700000" algn="tl">
                    <a:srgbClr val="000000"/>
                  </a:outerShdw>
                </a:effectLst>
                <a:cs typeface="+mn-cs"/>
              </a:rPr>
              <a:t>Business Enabler</a:t>
            </a:r>
          </a:p>
        </p:txBody>
      </p:sp>
      <p:sp>
        <p:nvSpPr>
          <p:cNvPr id="797714" name="Text Box 18"/>
          <p:cNvSpPr txBox="1">
            <a:spLocks noChangeArrowheads="1"/>
          </p:cNvSpPr>
          <p:nvPr/>
        </p:nvSpPr>
        <p:spPr bwMode="auto">
          <a:xfrm>
            <a:off x="6561138" y="5529263"/>
            <a:ext cx="1497012" cy="549275"/>
          </a:xfrm>
          <a:prstGeom prst="rect">
            <a:avLst/>
          </a:prstGeom>
          <a:noFill/>
          <a:ln w="9525">
            <a:noFill/>
            <a:miter lim="800000"/>
            <a:headEnd/>
            <a:tailEnd/>
          </a:ln>
        </p:spPr>
        <p:txBody>
          <a:bodyPr lIns="82296" tIns="41148" rIns="82296" bIns="41148">
            <a:spAutoFit/>
          </a:bodyPr>
          <a:lstStyle/>
          <a:p>
            <a:pPr algn="ctr" defTabSz="822325">
              <a:lnSpc>
                <a:spcPct val="85000"/>
              </a:lnSpc>
              <a:spcBef>
                <a:spcPct val="50000"/>
              </a:spcBef>
              <a:defRPr/>
            </a:pPr>
            <a:r>
              <a:rPr lang="en-US" i="1" dirty="0">
                <a:effectLst>
                  <a:outerShdw blurRad="38100" dist="38100" dir="2700000" algn="tl">
                    <a:srgbClr val="000000"/>
                  </a:outerShdw>
                </a:effectLst>
                <a:cs typeface="+mn-cs"/>
              </a:rPr>
              <a:t>Strategic Asset</a:t>
            </a:r>
          </a:p>
        </p:txBody>
      </p:sp>
      <p:grpSp>
        <p:nvGrpSpPr>
          <p:cNvPr id="2" name="Group 19"/>
          <p:cNvGrpSpPr>
            <a:grpSpLocks/>
          </p:cNvGrpSpPr>
          <p:nvPr/>
        </p:nvGrpSpPr>
        <p:grpSpPr bwMode="auto">
          <a:xfrm>
            <a:off x="382588" y="4094163"/>
            <a:ext cx="8229600" cy="1260475"/>
            <a:chOff x="9" y="1868"/>
            <a:chExt cx="5760" cy="883"/>
          </a:xfrm>
        </p:grpSpPr>
        <p:pic>
          <p:nvPicPr>
            <p:cNvPr id="10262" name="Picture 20" descr="sl05-dramatic-underbar"/>
            <p:cNvPicPr>
              <a:picLocks noChangeAspect="1" noChangeArrowheads="1"/>
            </p:cNvPicPr>
            <p:nvPr/>
          </p:nvPicPr>
          <p:blipFill>
            <a:blip r:embed="rId13"/>
            <a:srcRect/>
            <a:stretch>
              <a:fillRect/>
            </a:stretch>
          </p:blipFill>
          <p:spPr bwMode="auto">
            <a:xfrm>
              <a:off x="9" y="1868"/>
              <a:ext cx="5760" cy="883"/>
            </a:xfrm>
            <a:prstGeom prst="rect">
              <a:avLst/>
            </a:prstGeom>
            <a:noFill/>
            <a:ln w="9525">
              <a:noFill/>
              <a:miter lim="800000"/>
              <a:headEnd/>
              <a:tailEnd/>
            </a:ln>
          </p:spPr>
        </p:pic>
        <p:pic>
          <p:nvPicPr>
            <p:cNvPr id="10263" name="Picture 21" descr="iom-journey-frees"/>
            <p:cNvPicPr>
              <a:picLocks noChangeAspect="1" noChangeArrowheads="1"/>
            </p:cNvPicPr>
            <p:nvPr/>
          </p:nvPicPr>
          <p:blipFill>
            <a:blip r:embed="rId14"/>
            <a:srcRect/>
            <a:stretch>
              <a:fillRect/>
            </a:stretch>
          </p:blipFill>
          <p:spPr bwMode="auto">
            <a:xfrm>
              <a:off x="1477" y="2022"/>
              <a:ext cx="2827" cy="639"/>
            </a:xfrm>
            <a:prstGeom prst="rect">
              <a:avLst/>
            </a:prstGeom>
            <a:noFill/>
            <a:ln w="9525">
              <a:noFill/>
              <a:miter lim="800000"/>
              <a:headEnd/>
              <a:tailEnd/>
            </a:ln>
          </p:spPr>
        </p:pic>
      </p:gr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797706"/>
                                        </p:tgtEl>
                                        <p:attrNameLst>
                                          <p:attrName>style.visibility</p:attrName>
                                        </p:attrNameLst>
                                      </p:cBhvr>
                                      <p:to>
                                        <p:strVal val="visible"/>
                                      </p:to>
                                    </p:set>
                                    <p:animEffect transition="in" filter="slide(fromBottom)">
                                      <p:cBhvr>
                                        <p:cTn id="7" dur="1000"/>
                                        <p:tgtEl>
                                          <p:spTgt spid="797706"/>
                                        </p:tgtEl>
                                      </p:cBhvr>
                                    </p:animEffect>
                                  </p:childTnLst>
                                </p:cTn>
                              </p:par>
                              <p:par>
                                <p:cTn id="8" presetID="12" presetClass="entr" presetSubtype="4" fill="hold" nodeType="withEffect">
                                  <p:stCondLst>
                                    <p:cond delay="0"/>
                                  </p:stCondLst>
                                  <p:childTnLst>
                                    <p:set>
                                      <p:cBhvr>
                                        <p:cTn id="9" dur="1" fill="hold">
                                          <p:stCondLst>
                                            <p:cond delay="0"/>
                                          </p:stCondLst>
                                        </p:cTn>
                                        <p:tgtEl>
                                          <p:spTgt spid="797705"/>
                                        </p:tgtEl>
                                        <p:attrNameLst>
                                          <p:attrName>style.visibility</p:attrName>
                                        </p:attrNameLst>
                                      </p:cBhvr>
                                      <p:to>
                                        <p:strVal val="visible"/>
                                      </p:to>
                                    </p:set>
                                    <p:animEffect transition="in" filter="slide(fromBottom)">
                                      <p:cBhvr>
                                        <p:cTn id="10" dur="1000"/>
                                        <p:tgtEl>
                                          <p:spTgt spid="797705"/>
                                        </p:tgtEl>
                                      </p:cBhvr>
                                    </p:animEffect>
                                  </p:childTnLst>
                                </p:cTn>
                              </p:par>
                              <p:par>
                                <p:cTn id="11" presetID="12" presetClass="entr" presetSubtype="4" fill="hold" nodeType="withEffect">
                                  <p:stCondLst>
                                    <p:cond delay="0"/>
                                  </p:stCondLst>
                                  <p:childTnLst>
                                    <p:set>
                                      <p:cBhvr>
                                        <p:cTn id="12" dur="1" fill="hold">
                                          <p:stCondLst>
                                            <p:cond delay="0"/>
                                          </p:stCondLst>
                                        </p:cTn>
                                        <p:tgtEl>
                                          <p:spTgt spid="797704"/>
                                        </p:tgtEl>
                                        <p:attrNameLst>
                                          <p:attrName>style.visibility</p:attrName>
                                        </p:attrNameLst>
                                      </p:cBhvr>
                                      <p:to>
                                        <p:strVal val="visible"/>
                                      </p:to>
                                    </p:set>
                                    <p:animEffect transition="in" filter="slide(fromBottom)">
                                      <p:cBhvr>
                                        <p:cTn id="13" dur="1000"/>
                                        <p:tgtEl>
                                          <p:spTgt spid="797704"/>
                                        </p:tgtEl>
                                      </p:cBhvr>
                                    </p:animEffect>
                                  </p:childTnLst>
                                </p:cTn>
                              </p:par>
                              <p:par>
                                <p:cTn id="14" presetID="12" presetClass="entr" presetSubtype="4" fill="hold" nodeType="withEffect">
                                  <p:stCondLst>
                                    <p:cond delay="0"/>
                                  </p:stCondLst>
                                  <p:childTnLst>
                                    <p:set>
                                      <p:cBhvr>
                                        <p:cTn id="15" dur="1" fill="hold">
                                          <p:stCondLst>
                                            <p:cond delay="0"/>
                                          </p:stCondLst>
                                        </p:cTn>
                                        <p:tgtEl>
                                          <p:spTgt spid="797703"/>
                                        </p:tgtEl>
                                        <p:attrNameLst>
                                          <p:attrName>style.visibility</p:attrName>
                                        </p:attrNameLst>
                                      </p:cBhvr>
                                      <p:to>
                                        <p:strVal val="visible"/>
                                      </p:to>
                                    </p:set>
                                    <p:animEffect transition="in" filter="slide(fromBottom)">
                                      <p:cBhvr>
                                        <p:cTn id="16" dur="1000"/>
                                        <p:tgtEl>
                                          <p:spTgt spid="797703"/>
                                        </p:tgtEl>
                                      </p:cBhvr>
                                    </p:animEffect>
                                  </p:childTnLst>
                                </p:cTn>
                              </p:par>
                            </p:childTnLst>
                          </p:cTn>
                        </p:par>
                        <p:par>
                          <p:cTn id="17" fill="hold">
                            <p:stCondLst>
                              <p:cond delay="1000"/>
                            </p:stCondLst>
                            <p:childTnLst>
                              <p:par>
                                <p:cTn id="18" presetID="47" presetClass="entr" presetSubtype="0" fill="hold" grpId="0" nodeType="afterEffect">
                                  <p:stCondLst>
                                    <p:cond delay="0"/>
                                  </p:stCondLst>
                                  <p:childTnLst>
                                    <p:set>
                                      <p:cBhvr>
                                        <p:cTn id="19" dur="1" fill="hold">
                                          <p:stCondLst>
                                            <p:cond delay="0"/>
                                          </p:stCondLst>
                                        </p:cTn>
                                        <p:tgtEl>
                                          <p:spTgt spid="797707"/>
                                        </p:tgtEl>
                                        <p:attrNameLst>
                                          <p:attrName>style.visibility</p:attrName>
                                        </p:attrNameLst>
                                      </p:cBhvr>
                                      <p:to>
                                        <p:strVal val="visible"/>
                                      </p:to>
                                    </p:set>
                                    <p:animEffect transition="in" filter="fade">
                                      <p:cBhvr>
                                        <p:cTn id="20" dur="1000"/>
                                        <p:tgtEl>
                                          <p:spTgt spid="797707"/>
                                        </p:tgtEl>
                                      </p:cBhvr>
                                    </p:animEffect>
                                    <p:anim calcmode="lin" valueType="num">
                                      <p:cBhvr>
                                        <p:cTn id="21" dur="1000" fill="hold"/>
                                        <p:tgtEl>
                                          <p:spTgt spid="797707"/>
                                        </p:tgtEl>
                                        <p:attrNameLst>
                                          <p:attrName>ppt_x</p:attrName>
                                        </p:attrNameLst>
                                      </p:cBhvr>
                                      <p:tavLst>
                                        <p:tav tm="0">
                                          <p:val>
                                            <p:strVal val="#ppt_x"/>
                                          </p:val>
                                        </p:tav>
                                        <p:tav tm="100000">
                                          <p:val>
                                            <p:strVal val="#ppt_x"/>
                                          </p:val>
                                        </p:tav>
                                      </p:tavLst>
                                    </p:anim>
                                    <p:anim calcmode="lin" valueType="num">
                                      <p:cBhvr>
                                        <p:cTn id="22" dur="1000" fill="hold"/>
                                        <p:tgtEl>
                                          <p:spTgt spid="797707"/>
                                        </p:tgtEl>
                                        <p:attrNameLst>
                                          <p:attrName>ppt_y</p:attrName>
                                        </p:attrNameLst>
                                      </p:cBhvr>
                                      <p:tavLst>
                                        <p:tav tm="0">
                                          <p:val>
                                            <p:strVal val="#ppt_y-.1"/>
                                          </p:val>
                                        </p:tav>
                                        <p:tav tm="100000">
                                          <p:val>
                                            <p:strVal val="#ppt_y"/>
                                          </p:val>
                                        </p:tav>
                                      </p:tavLst>
                                    </p:anim>
                                  </p:childTnLst>
                                </p:cTn>
                              </p:par>
                              <p:par>
                                <p:cTn id="23" presetID="47" presetClass="entr" presetSubtype="0" fill="hold" grpId="0" nodeType="withEffect">
                                  <p:stCondLst>
                                    <p:cond delay="0"/>
                                  </p:stCondLst>
                                  <p:childTnLst>
                                    <p:set>
                                      <p:cBhvr>
                                        <p:cTn id="24" dur="1" fill="hold">
                                          <p:stCondLst>
                                            <p:cond delay="0"/>
                                          </p:stCondLst>
                                        </p:cTn>
                                        <p:tgtEl>
                                          <p:spTgt spid="797709"/>
                                        </p:tgtEl>
                                        <p:attrNameLst>
                                          <p:attrName>style.visibility</p:attrName>
                                        </p:attrNameLst>
                                      </p:cBhvr>
                                      <p:to>
                                        <p:strVal val="visible"/>
                                      </p:to>
                                    </p:set>
                                    <p:animEffect transition="in" filter="fade">
                                      <p:cBhvr>
                                        <p:cTn id="25" dur="1000"/>
                                        <p:tgtEl>
                                          <p:spTgt spid="797709"/>
                                        </p:tgtEl>
                                      </p:cBhvr>
                                    </p:animEffect>
                                    <p:anim calcmode="lin" valueType="num">
                                      <p:cBhvr>
                                        <p:cTn id="26" dur="1000" fill="hold"/>
                                        <p:tgtEl>
                                          <p:spTgt spid="797709"/>
                                        </p:tgtEl>
                                        <p:attrNameLst>
                                          <p:attrName>ppt_x</p:attrName>
                                        </p:attrNameLst>
                                      </p:cBhvr>
                                      <p:tavLst>
                                        <p:tav tm="0">
                                          <p:val>
                                            <p:strVal val="#ppt_x"/>
                                          </p:val>
                                        </p:tav>
                                        <p:tav tm="100000">
                                          <p:val>
                                            <p:strVal val="#ppt_x"/>
                                          </p:val>
                                        </p:tav>
                                      </p:tavLst>
                                    </p:anim>
                                    <p:anim calcmode="lin" valueType="num">
                                      <p:cBhvr>
                                        <p:cTn id="27" dur="1000" fill="hold"/>
                                        <p:tgtEl>
                                          <p:spTgt spid="797709"/>
                                        </p:tgtEl>
                                        <p:attrNameLst>
                                          <p:attrName>ppt_y</p:attrName>
                                        </p:attrNameLst>
                                      </p:cBhvr>
                                      <p:tavLst>
                                        <p:tav tm="0">
                                          <p:val>
                                            <p:strVal val="#ppt_y-.1"/>
                                          </p:val>
                                        </p:tav>
                                        <p:tav tm="100000">
                                          <p:val>
                                            <p:strVal val="#ppt_y"/>
                                          </p:val>
                                        </p:tav>
                                      </p:tavLst>
                                    </p:anim>
                                  </p:childTnLst>
                                </p:cTn>
                              </p:par>
                              <p:par>
                                <p:cTn id="28" presetID="47" presetClass="entr" presetSubtype="0" fill="hold" grpId="0" nodeType="withEffect">
                                  <p:stCondLst>
                                    <p:cond delay="0"/>
                                  </p:stCondLst>
                                  <p:childTnLst>
                                    <p:set>
                                      <p:cBhvr>
                                        <p:cTn id="29" dur="1" fill="hold">
                                          <p:stCondLst>
                                            <p:cond delay="0"/>
                                          </p:stCondLst>
                                        </p:cTn>
                                        <p:tgtEl>
                                          <p:spTgt spid="797713"/>
                                        </p:tgtEl>
                                        <p:attrNameLst>
                                          <p:attrName>style.visibility</p:attrName>
                                        </p:attrNameLst>
                                      </p:cBhvr>
                                      <p:to>
                                        <p:strVal val="visible"/>
                                      </p:to>
                                    </p:set>
                                    <p:animEffect transition="in" filter="fade">
                                      <p:cBhvr>
                                        <p:cTn id="30" dur="1000"/>
                                        <p:tgtEl>
                                          <p:spTgt spid="797713"/>
                                        </p:tgtEl>
                                      </p:cBhvr>
                                    </p:animEffect>
                                    <p:anim calcmode="lin" valueType="num">
                                      <p:cBhvr>
                                        <p:cTn id="31" dur="1000" fill="hold"/>
                                        <p:tgtEl>
                                          <p:spTgt spid="797713"/>
                                        </p:tgtEl>
                                        <p:attrNameLst>
                                          <p:attrName>ppt_x</p:attrName>
                                        </p:attrNameLst>
                                      </p:cBhvr>
                                      <p:tavLst>
                                        <p:tav tm="0">
                                          <p:val>
                                            <p:strVal val="#ppt_x"/>
                                          </p:val>
                                        </p:tav>
                                        <p:tav tm="100000">
                                          <p:val>
                                            <p:strVal val="#ppt_x"/>
                                          </p:val>
                                        </p:tav>
                                      </p:tavLst>
                                    </p:anim>
                                    <p:anim calcmode="lin" valueType="num">
                                      <p:cBhvr>
                                        <p:cTn id="32" dur="1000" fill="hold"/>
                                        <p:tgtEl>
                                          <p:spTgt spid="797713"/>
                                        </p:tgtEl>
                                        <p:attrNameLst>
                                          <p:attrName>ppt_y</p:attrName>
                                        </p:attrNameLst>
                                      </p:cBhvr>
                                      <p:tavLst>
                                        <p:tav tm="0">
                                          <p:val>
                                            <p:strVal val="#ppt_y-.1"/>
                                          </p:val>
                                        </p:tav>
                                        <p:tav tm="100000">
                                          <p:val>
                                            <p:strVal val="#ppt_y"/>
                                          </p:val>
                                        </p:tav>
                                      </p:tavLst>
                                    </p:anim>
                                  </p:childTnLst>
                                </p:cTn>
                              </p:par>
                              <p:par>
                                <p:cTn id="33" presetID="47" presetClass="entr" presetSubtype="0" fill="hold" grpId="0" nodeType="withEffect">
                                  <p:stCondLst>
                                    <p:cond delay="0"/>
                                  </p:stCondLst>
                                  <p:childTnLst>
                                    <p:set>
                                      <p:cBhvr>
                                        <p:cTn id="34" dur="1" fill="hold">
                                          <p:stCondLst>
                                            <p:cond delay="0"/>
                                          </p:stCondLst>
                                        </p:cTn>
                                        <p:tgtEl>
                                          <p:spTgt spid="797714"/>
                                        </p:tgtEl>
                                        <p:attrNameLst>
                                          <p:attrName>style.visibility</p:attrName>
                                        </p:attrNameLst>
                                      </p:cBhvr>
                                      <p:to>
                                        <p:strVal val="visible"/>
                                      </p:to>
                                    </p:set>
                                    <p:animEffect transition="in" filter="fade">
                                      <p:cBhvr>
                                        <p:cTn id="35" dur="1000"/>
                                        <p:tgtEl>
                                          <p:spTgt spid="797714"/>
                                        </p:tgtEl>
                                      </p:cBhvr>
                                    </p:animEffect>
                                    <p:anim calcmode="lin" valueType="num">
                                      <p:cBhvr>
                                        <p:cTn id="36" dur="1000" fill="hold"/>
                                        <p:tgtEl>
                                          <p:spTgt spid="797714"/>
                                        </p:tgtEl>
                                        <p:attrNameLst>
                                          <p:attrName>ppt_x</p:attrName>
                                        </p:attrNameLst>
                                      </p:cBhvr>
                                      <p:tavLst>
                                        <p:tav tm="0">
                                          <p:val>
                                            <p:strVal val="#ppt_x"/>
                                          </p:val>
                                        </p:tav>
                                        <p:tav tm="100000">
                                          <p:val>
                                            <p:strVal val="#ppt_x"/>
                                          </p:val>
                                        </p:tav>
                                      </p:tavLst>
                                    </p:anim>
                                    <p:anim calcmode="lin" valueType="num">
                                      <p:cBhvr>
                                        <p:cTn id="37" dur="1000" fill="hold"/>
                                        <p:tgtEl>
                                          <p:spTgt spid="797714"/>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797708"/>
                                        </p:tgtEl>
                                        <p:attrNameLst>
                                          <p:attrName>style.visibility</p:attrName>
                                        </p:attrNameLst>
                                      </p:cBhvr>
                                      <p:to>
                                        <p:strVal val="visible"/>
                                      </p:to>
                                    </p:set>
                                    <p:animEffect transition="in" filter="fade">
                                      <p:cBhvr>
                                        <p:cTn id="40" dur="1000"/>
                                        <p:tgtEl>
                                          <p:spTgt spid="797708"/>
                                        </p:tgtEl>
                                      </p:cBhvr>
                                    </p:animEffect>
                                    <p:anim calcmode="lin" valueType="num">
                                      <p:cBhvr>
                                        <p:cTn id="41" dur="1000" fill="hold"/>
                                        <p:tgtEl>
                                          <p:spTgt spid="797708"/>
                                        </p:tgtEl>
                                        <p:attrNameLst>
                                          <p:attrName>ppt_x</p:attrName>
                                        </p:attrNameLst>
                                      </p:cBhvr>
                                      <p:tavLst>
                                        <p:tav tm="0">
                                          <p:val>
                                            <p:strVal val="#ppt_x"/>
                                          </p:val>
                                        </p:tav>
                                        <p:tav tm="100000">
                                          <p:val>
                                            <p:strVal val="#ppt_x"/>
                                          </p:val>
                                        </p:tav>
                                      </p:tavLst>
                                    </p:anim>
                                    <p:anim calcmode="lin" valueType="num">
                                      <p:cBhvr>
                                        <p:cTn id="42" dur="1000" fill="hold"/>
                                        <p:tgtEl>
                                          <p:spTgt spid="797708"/>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797710"/>
                                        </p:tgtEl>
                                        <p:attrNameLst>
                                          <p:attrName>style.visibility</p:attrName>
                                        </p:attrNameLst>
                                      </p:cBhvr>
                                      <p:to>
                                        <p:strVal val="visible"/>
                                      </p:to>
                                    </p:set>
                                    <p:animEffect transition="in" filter="fade">
                                      <p:cBhvr>
                                        <p:cTn id="45" dur="1000"/>
                                        <p:tgtEl>
                                          <p:spTgt spid="797710"/>
                                        </p:tgtEl>
                                      </p:cBhvr>
                                    </p:animEffect>
                                    <p:anim calcmode="lin" valueType="num">
                                      <p:cBhvr>
                                        <p:cTn id="46" dur="1000" fill="hold"/>
                                        <p:tgtEl>
                                          <p:spTgt spid="797710"/>
                                        </p:tgtEl>
                                        <p:attrNameLst>
                                          <p:attrName>ppt_x</p:attrName>
                                        </p:attrNameLst>
                                      </p:cBhvr>
                                      <p:tavLst>
                                        <p:tav tm="0">
                                          <p:val>
                                            <p:strVal val="#ppt_x"/>
                                          </p:val>
                                        </p:tav>
                                        <p:tav tm="100000">
                                          <p:val>
                                            <p:strVal val="#ppt_x"/>
                                          </p:val>
                                        </p:tav>
                                      </p:tavLst>
                                    </p:anim>
                                    <p:anim calcmode="lin" valueType="num">
                                      <p:cBhvr>
                                        <p:cTn id="47" dur="1000" fill="hold"/>
                                        <p:tgtEl>
                                          <p:spTgt spid="797710"/>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797711"/>
                                        </p:tgtEl>
                                        <p:attrNameLst>
                                          <p:attrName>style.visibility</p:attrName>
                                        </p:attrNameLst>
                                      </p:cBhvr>
                                      <p:to>
                                        <p:strVal val="visible"/>
                                      </p:to>
                                    </p:set>
                                    <p:animEffect transition="in" filter="fade">
                                      <p:cBhvr>
                                        <p:cTn id="50" dur="1000"/>
                                        <p:tgtEl>
                                          <p:spTgt spid="797711"/>
                                        </p:tgtEl>
                                      </p:cBhvr>
                                    </p:animEffect>
                                    <p:anim calcmode="lin" valueType="num">
                                      <p:cBhvr>
                                        <p:cTn id="51" dur="1000" fill="hold"/>
                                        <p:tgtEl>
                                          <p:spTgt spid="797711"/>
                                        </p:tgtEl>
                                        <p:attrNameLst>
                                          <p:attrName>ppt_x</p:attrName>
                                        </p:attrNameLst>
                                      </p:cBhvr>
                                      <p:tavLst>
                                        <p:tav tm="0">
                                          <p:val>
                                            <p:strVal val="#ppt_x"/>
                                          </p:val>
                                        </p:tav>
                                        <p:tav tm="100000">
                                          <p:val>
                                            <p:strVal val="#ppt_x"/>
                                          </p:val>
                                        </p:tav>
                                      </p:tavLst>
                                    </p:anim>
                                    <p:anim calcmode="lin" valueType="num">
                                      <p:cBhvr>
                                        <p:cTn id="52" dur="1000" fill="hold"/>
                                        <p:tgtEl>
                                          <p:spTgt spid="797711"/>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797712"/>
                                        </p:tgtEl>
                                        <p:attrNameLst>
                                          <p:attrName>style.visibility</p:attrName>
                                        </p:attrNameLst>
                                      </p:cBhvr>
                                      <p:to>
                                        <p:strVal val="visible"/>
                                      </p:to>
                                    </p:set>
                                    <p:animEffect transition="in" filter="fade">
                                      <p:cBhvr>
                                        <p:cTn id="55" dur="1000"/>
                                        <p:tgtEl>
                                          <p:spTgt spid="797712"/>
                                        </p:tgtEl>
                                      </p:cBhvr>
                                    </p:animEffect>
                                    <p:anim calcmode="lin" valueType="num">
                                      <p:cBhvr>
                                        <p:cTn id="56" dur="1000" fill="hold"/>
                                        <p:tgtEl>
                                          <p:spTgt spid="797712"/>
                                        </p:tgtEl>
                                        <p:attrNameLst>
                                          <p:attrName>ppt_x</p:attrName>
                                        </p:attrNameLst>
                                      </p:cBhvr>
                                      <p:tavLst>
                                        <p:tav tm="0">
                                          <p:val>
                                            <p:strVal val="#ppt_x"/>
                                          </p:val>
                                        </p:tav>
                                        <p:tav tm="100000">
                                          <p:val>
                                            <p:strVal val="#ppt_x"/>
                                          </p:val>
                                        </p:tav>
                                      </p:tavLst>
                                    </p:anim>
                                    <p:anim calcmode="lin" valueType="num">
                                      <p:cBhvr>
                                        <p:cTn id="57" dur="1000" fill="hold"/>
                                        <p:tgtEl>
                                          <p:spTgt spid="797712"/>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9" presetClass="emph" presetSubtype="0" grpId="1" nodeType="clickEffect">
                                  <p:stCondLst>
                                    <p:cond delay="0"/>
                                  </p:stCondLst>
                                  <p:childTnLst>
                                    <p:set>
                                      <p:cBhvr rctx="PPT">
                                        <p:cTn id="61" dur="indefinite"/>
                                        <p:tgtEl>
                                          <p:spTgt spid="797708"/>
                                        </p:tgtEl>
                                        <p:attrNameLst>
                                          <p:attrName>style.opacity</p:attrName>
                                        </p:attrNameLst>
                                      </p:cBhvr>
                                      <p:to>
                                        <p:strVal val="0.5"/>
                                      </p:to>
                                    </p:set>
                                    <p:animEffect filter="image" prLst="opacity: 0.5">
                                      <p:cBhvr rctx="IE">
                                        <p:cTn id="62" dur="indefinite"/>
                                        <p:tgtEl>
                                          <p:spTgt spid="797708"/>
                                        </p:tgtEl>
                                      </p:cBhvr>
                                    </p:animEffect>
                                  </p:childTnLst>
                                </p:cTn>
                              </p:par>
                              <p:par>
                                <p:cTn id="63" presetID="9" presetClass="emph" presetSubtype="0" grpId="1" nodeType="withEffect">
                                  <p:stCondLst>
                                    <p:cond delay="0"/>
                                  </p:stCondLst>
                                  <p:childTnLst>
                                    <p:set>
                                      <p:cBhvr rctx="PPT">
                                        <p:cTn id="64" dur="indefinite"/>
                                        <p:tgtEl>
                                          <p:spTgt spid="797710"/>
                                        </p:tgtEl>
                                        <p:attrNameLst>
                                          <p:attrName>style.opacity</p:attrName>
                                        </p:attrNameLst>
                                      </p:cBhvr>
                                      <p:to>
                                        <p:strVal val="0.5"/>
                                      </p:to>
                                    </p:set>
                                    <p:animEffect filter="image" prLst="opacity: 0.5">
                                      <p:cBhvr rctx="IE">
                                        <p:cTn id="65" dur="indefinite"/>
                                        <p:tgtEl>
                                          <p:spTgt spid="797710"/>
                                        </p:tgtEl>
                                      </p:cBhvr>
                                    </p:animEffect>
                                  </p:childTnLst>
                                </p:cTn>
                              </p:par>
                              <p:par>
                                <p:cTn id="66" presetID="9" presetClass="emph" presetSubtype="0" grpId="1" nodeType="withEffect">
                                  <p:stCondLst>
                                    <p:cond delay="0"/>
                                  </p:stCondLst>
                                  <p:childTnLst>
                                    <p:set>
                                      <p:cBhvr rctx="PPT">
                                        <p:cTn id="67" dur="indefinite"/>
                                        <p:tgtEl>
                                          <p:spTgt spid="797711"/>
                                        </p:tgtEl>
                                        <p:attrNameLst>
                                          <p:attrName>style.opacity</p:attrName>
                                        </p:attrNameLst>
                                      </p:cBhvr>
                                      <p:to>
                                        <p:strVal val="0.5"/>
                                      </p:to>
                                    </p:set>
                                    <p:animEffect filter="image" prLst="opacity: 0.5">
                                      <p:cBhvr rctx="IE">
                                        <p:cTn id="68" dur="indefinite"/>
                                        <p:tgtEl>
                                          <p:spTgt spid="797711"/>
                                        </p:tgtEl>
                                      </p:cBhvr>
                                    </p:animEffect>
                                  </p:childTnLst>
                                </p:cTn>
                              </p:par>
                              <p:par>
                                <p:cTn id="69" presetID="9" presetClass="emph" presetSubtype="0" grpId="1" nodeType="withEffect">
                                  <p:stCondLst>
                                    <p:cond delay="0"/>
                                  </p:stCondLst>
                                  <p:childTnLst>
                                    <p:set>
                                      <p:cBhvr rctx="PPT">
                                        <p:cTn id="70" dur="indefinite"/>
                                        <p:tgtEl>
                                          <p:spTgt spid="797712"/>
                                        </p:tgtEl>
                                        <p:attrNameLst>
                                          <p:attrName>style.opacity</p:attrName>
                                        </p:attrNameLst>
                                      </p:cBhvr>
                                      <p:to>
                                        <p:strVal val="0.5"/>
                                      </p:to>
                                    </p:set>
                                    <p:animEffect filter="image" prLst="opacity: 0.5">
                                      <p:cBhvr rctx="IE">
                                        <p:cTn id="71" dur="indefinite"/>
                                        <p:tgtEl>
                                          <p:spTgt spid="797712"/>
                                        </p:tgtEl>
                                      </p:cBhvr>
                                    </p:animEffect>
                                  </p:childTnLst>
                                </p:cTn>
                              </p:par>
                              <p:par>
                                <p:cTn id="72" presetID="10" presetClass="entr" presetSubtype="0" fill="hold" nodeType="withEffect">
                                  <p:stCondLst>
                                    <p:cond delay="0"/>
                                  </p:stCondLst>
                                  <p:childTnLst>
                                    <p:set>
                                      <p:cBhvr>
                                        <p:cTn id="73" dur="1" fill="hold">
                                          <p:stCondLst>
                                            <p:cond delay="0"/>
                                          </p:stCondLst>
                                        </p:cTn>
                                        <p:tgtEl>
                                          <p:spTgt spid="2"/>
                                        </p:tgtEl>
                                        <p:attrNameLst>
                                          <p:attrName>style.visibility</p:attrName>
                                        </p:attrNameLst>
                                      </p:cBhvr>
                                      <p:to>
                                        <p:strVal val="visible"/>
                                      </p:to>
                                    </p:set>
                                    <p:animEffect transition="in" filter="fade">
                                      <p:cBhvr>
                                        <p:cTn id="74"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7707" grpId="0"/>
      <p:bldP spid="797708" grpId="0"/>
      <p:bldP spid="797708" grpId="1"/>
      <p:bldP spid="797709" grpId="0"/>
      <p:bldP spid="797710" grpId="0"/>
      <p:bldP spid="797710" grpId="1"/>
      <p:bldP spid="797711" grpId="0"/>
      <p:bldP spid="797711" grpId="1"/>
      <p:bldP spid="797712" grpId="0"/>
      <p:bldP spid="797712" grpId="1"/>
      <p:bldP spid="797713" grpId="0"/>
      <p:bldP spid="797714"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11266" name="Group 7"/>
          <p:cNvGrpSpPr>
            <a:grpSpLocks/>
          </p:cNvGrpSpPr>
          <p:nvPr/>
        </p:nvGrpSpPr>
        <p:grpSpPr bwMode="auto">
          <a:xfrm>
            <a:off x="-171450" y="1398588"/>
            <a:ext cx="9432925" cy="5211762"/>
            <a:chOff x="-421" y="672"/>
            <a:chExt cx="6602" cy="3648"/>
          </a:xfrm>
        </p:grpSpPr>
        <p:pic>
          <p:nvPicPr>
            <p:cNvPr id="11269" name="Rectangle 95234"/>
            <p:cNvPicPr>
              <a:picLocks noChangeAspect="1" noChangeArrowheads="1"/>
            </p:cNvPicPr>
            <p:nvPr/>
          </p:nvPicPr>
          <p:blipFill>
            <a:blip r:embed="rId3"/>
            <a:srcRect/>
            <a:stretch>
              <a:fillRect/>
            </a:stretch>
          </p:blipFill>
          <p:spPr bwMode="auto">
            <a:xfrm>
              <a:off x="-421" y="672"/>
              <a:ext cx="6602" cy="3648"/>
            </a:xfrm>
            <a:prstGeom prst="rect">
              <a:avLst/>
            </a:prstGeom>
            <a:noFill/>
            <a:ln w="9525">
              <a:noFill/>
              <a:miter lim="800000"/>
              <a:headEnd/>
              <a:tailEnd/>
            </a:ln>
          </p:spPr>
        </p:pic>
        <p:pic>
          <p:nvPicPr>
            <p:cNvPr id="11270" name="Picture 9" descr="col-fade-red"/>
            <p:cNvPicPr>
              <a:picLocks noChangeAspect="1" noChangeArrowheads="1"/>
            </p:cNvPicPr>
            <p:nvPr/>
          </p:nvPicPr>
          <p:blipFill>
            <a:blip r:embed="rId4"/>
            <a:srcRect/>
            <a:stretch>
              <a:fillRect/>
            </a:stretch>
          </p:blipFill>
          <p:spPr bwMode="auto">
            <a:xfrm>
              <a:off x="240" y="1008"/>
              <a:ext cx="1344" cy="3168"/>
            </a:xfrm>
            <a:prstGeom prst="rect">
              <a:avLst/>
            </a:prstGeom>
            <a:noFill/>
            <a:ln w="9525">
              <a:noFill/>
              <a:miter lim="800000"/>
              <a:headEnd/>
              <a:tailEnd/>
            </a:ln>
          </p:spPr>
        </p:pic>
        <p:pic>
          <p:nvPicPr>
            <p:cNvPr id="11271" name="Picture 10" descr="col-fade-blue-dk"/>
            <p:cNvPicPr>
              <a:picLocks noChangeAspect="1" noChangeArrowheads="1"/>
            </p:cNvPicPr>
            <p:nvPr/>
          </p:nvPicPr>
          <p:blipFill>
            <a:blip r:embed="rId5"/>
            <a:srcRect/>
            <a:stretch>
              <a:fillRect/>
            </a:stretch>
          </p:blipFill>
          <p:spPr bwMode="auto">
            <a:xfrm>
              <a:off x="1552" y="1008"/>
              <a:ext cx="1344" cy="3168"/>
            </a:xfrm>
            <a:prstGeom prst="rect">
              <a:avLst/>
            </a:prstGeom>
            <a:noFill/>
            <a:ln w="9525">
              <a:noFill/>
              <a:miter lim="800000"/>
              <a:headEnd/>
              <a:tailEnd/>
            </a:ln>
          </p:spPr>
        </p:pic>
        <p:pic>
          <p:nvPicPr>
            <p:cNvPr id="11272" name="Picture 11" descr="col-fade-gold"/>
            <p:cNvPicPr>
              <a:picLocks noChangeAspect="1" noChangeArrowheads="1"/>
            </p:cNvPicPr>
            <p:nvPr/>
          </p:nvPicPr>
          <p:blipFill>
            <a:blip r:embed="rId6"/>
            <a:srcRect/>
            <a:stretch>
              <a:fillRect/>
            </a:stretch>
          </p:blipFill>
          <p:spPr bwMode="auto">
            <a:xfrm>
              <a:off x="2864" y="1008"/>
              <a:ext cx="1344" cy="3168"/>
            </a:xfrm>
            <a:prstGeom prst="rect">
              <a:avLst/>
            </a:prstGeom>
            <a:noFill/>
            <a:ln w="9525">
              <a:noFill/>
              <a:miter lim="800000"/>
              <a:headEnd/>
              <a:tailEnd/>
            </a:ln>
          </p:spPr>
        </p:pic>
        <p:pic>
          <p:nvPicPr>
            <p:cNvPr id="11273" name="Picture 12" descr="col-fade-green-dk"/>
            <p:cNvPicPr>
              <a:picLocks noChangeAspect="1" noChangeArrowheads="1"/>
            </p:cNvPicPr>
            <p:nvPr/>
          </p:nvPicPr>
          <p:blipFill>
            <a:blip r:embed="rId7"/>
            <a:srcRect/>
            <a:stretch>
              <a:fillRect/>
            </a:stretch>
          </p:blipFill>
          <p:spPr bwMode="auto">
            <a:xfrm>
              <a:off x="4176" y="1008"/>
              <a:ext cx="1344" cy="3168"/>
            </a:xfrm>
            <a:prstGeom prst="rect">
              <a:avLst/>
            </a:prstGeom>
            <a:noFill/>
            <a:ln w="9525">
              <a:noFill/>
              <a:miter lim="800000"/>
              <a:headEnd/>
              <a:tailEnd/>
            </a:ln>
          </p:spPr>
        </p:pic>
        <p:pic>
          <p:nvPicPr>
            <p:cNvPr id="11274" name="Picture 13" descr="Rationalized"/>
            <p:cNvPicPr>
              <a:picLocks noChangeAspect="1" noChangeArrowheads="1"/>
            </p:cNvPicPr>
            <p:nvPr/>
          </p:nvPicPr>
          <p:blipFill>
            <a:blip r:embed="rId8"/>
            <a:srcRect/>
            <a:stretch>
              <a:fillRect/>
            </a:stretch>
          </p:blipFill>
          <p:spPr bwMode="auto">
            <a:xfrm>
              <a:off x="3071" y="3957"/>
              <a:ext cx="957" cy="177"/>
            </a:xfrm>
            <a:prstGeom prst="rect">
              <a:avLst/>
            </a:prstGeom>
            <a:noFill/>
            <a:ln w="9525">
              <a:noFill/>
              <a:miter lim="800000"/>
              <a:headEnd/>
              <a:tailEnd/>
            </a:ln>
          </p:spPr>
        </p:pic>
        <p:pic>
          <p:nvPicPr>
            <p:cNvPr id="11275" name="Rectangle 86022"/>
            <p:cNvPicPr>
              <a:picLocks noChangeAspect="1" noChangeArrowheads="1"/>
            </p:cNvPicPr>
            <p:nvPr/>
          </p:nvPicPr>
          <p:blipFill>
            <a:blip r:embed="rId9"/>
            <a:srcRect/>
            <a:stretch>
              <a:fillRect/>
            </a:stretch>
          </p:blipFill>
          <p:spPr bwMode="auto">
            <a:xfrm>
              <a:off x="0" y="1678"/>
              <a:ext cx="5760" cy="756"/>
            </a:xfrm>
            <a:prstGeom prst="rect">
              <a:avLst/>
            </a:prstGeom>
            <a:noFill/>
            <a:ln w="9525">
              <a:noFill/>
              <a:miter lim="800000"/>
              <a:headEnd/>
              <a:tailEnd/>
            </a:ln>
          </p:spPr>
        </p:pic>
        <p:pic>
          <p:nvPicPr>
            <p:cNvPr id="11276" name="Rectangle 86023"/>
            <p:cNvPicPr>
              <a:picLocks noChangeAspect="1" noChangeArrowheads="1"/>
            </p:cNvPicPr>
            <p:nvPr/>
          </p:nvPicPr>
          <p:blipFill>
            <a:blip r:embed="rId9"/>
            <a:srcRect/>
            <a:stretch>
              <a:fillRect/>
            </a:stretch>
          </p:blipFill>
          <p:spPr bwMode="auto">
            <a:xfrm>
              <a:off x="0" y="2248"/>
              <a:ext cx="5760" cy="756"/>
            </a:xfrm>
            <a:prstGeom prst="rect">
              <a:avLst/>
            </a:prstGeom>
            <a:noFill/>
            <a:ln w="9525">
              <a:noFill/>
              <a:miter lim="800000"/>
              <a:headEnd/>
              <a:tailEnd/>
            </a:ln>
          </p:spPr>
        </p:pic>
        <p:pic>
          <p:nvPicPr>
            <p:cNvPr id="11277" name="Rectangle 86024"/>
            <p:cNvPicPr>
              <a:picLocks noChangeAspect="1" noChangeArrowheads="1"/>
            </p:cNvPicPr>
            <p:nvPr/>
          </p:nvPicPr>
          <p:blipFill>
            <a:blip r:embed="rId9"/>
            <a:srcRect/>
            <a:stretch>
              <a:fillRect/>
            </a:stretch>
          </p:blipFill>
          <p:spPr bwMode="auto">
            <a:xfrm>
              <a:off x="0" y="1075"/>
              <a:ext cx="5760" cy="756"/>
            </a:xfrm>
            <a:prstGeom prst="rect">
              <a:avLst/>
            </a:prstGeom>
            <a:noFill/>
            <a:ln w="9525">
              <a:noFill/>
              <a:miter lim="800000"/>
              <a:headEnd/>
              <a:tailEnd/>
            </a:ln>
          </p:spPr>
        </p:pic>
        <p:pic>
          <p:nvPicPr>
            <p:cNvPr id="873490" name="Rectangle 86030"/>
            <p:cNvPicPr>
              <a:picLocks noChangeAspect="1" noChangeArrowheads="1"/>
            </p:cNvPicPr>
            <p:nvPr/>
          </p:nvPicPr>
          <p:blipFill>
            <a:blip r:embed="rId9"/>
            <a:srcRect/>
            <a:stretch>
              <a:fillRect/>
            </a:stretch>
          </p:blipFill>
          <p:spPr bwMode="auto">
            <a:xfrm>
              <a:off x="0" y="2810"/>
              <a:ext cx="5760" cy="756"/>
            </a:xfrm>
            <a:prstGeom prst="rect">
              <a:avLst/>
            </a:prstGeom>
            <a:noFill/>
            <a:ln w="9525" algn="ctr">
              <a:noFill/>
              <a:miter lim="800000"/>
              <a:headEnd/>
              <a:tailEnd/>
            </a:ln>
            <a:effectLst>
              <a:outerShdw dist="17961" dir="2700000" algn="ctr" rotWithShape="0">
                <a:schemeClr val="tx2">
                  <a:alpha val="50000"/>
                </a:schemeClr>
              </a:outerShdw>
            </a:effectLst>
          </p:spPr>
        </p:pic>
        <p:sp>
          <p:nvSpPr>
            <p:cNvPr id="11279" name="Rectangle 543758"/>
            <p:cNvSpPr>
              <a:spLocks noChangeArrowheads="1"/>
            </p:cNvSpPr>
            <p:nvPr/>
          </p:nvSpPr>
          <p:spPr bwMode="auto">
            <a:xfrm>
              <a:off x="665" y="1895"/>
              <a:ext cx="4504" cy="301"/>
            </a:xfrm>
            <a:prstGeom prst="rect">
              <a:avLst/>
            </a:prstGeom>
            <a:noFill/>
            <a:ln w="9525" algn="ctr">
              <a:noFill/>
              <a:miter lim="800000"/>
              <a:headEnd/>
              <a:tailEnd/>
            </a:ln>
          </p:spPr>
          <p:txBody>
            <a:bodyPr wrap="none" lIns="82296" tIns="41148" rIns="82296" bIns="41148">
              <a:spAutoFit/>
            </a:bodyPr>
            <a:lstStyle/>
            <a:p>
              <a:pPr defTabSz="822325" eaLnBrk="0">
                <a:lnSpc>
                  <a:spcPct val="90000"/>
                </a:lnSpc>
                <a:buClr>
                  <a:schemeClr val="tx2"/>
                </a:buClr>
                <a:buSzPct val="95000"/>
                <a:buFont typeface="Wingdings" pitchFamily="2" charset="2"/>
                <a:buNone/>
              </a:pPr>
              <a:r>
                <a:rPr lang="en-US" sz="2500"/>
                <a:t>Desktop, Server and Device Management</a:t>
              </a:r>
            </a:p>
          </p:txBody>
        </p:sp>
        <p:sp>
          <p:nvSpPr>
            <p:cNvPr id="11280" name="Rectangle 543759"/>
            <p:cNvSpPr>
              <a:spLocks noChangeArrowheads="1"/>
            </p:cNvSpPr>
            <p:nvPr/>
          </p:nvSpPr>
          <p:spPr bwMode="auto">
            <a:xfrm>
              <a:off x="1564" y="2497"/>
              <a:ext cx="2747" cy="301"/>
            </a:xfrm>
            <a:prstGeom prst="rect">
              <a:avLst/>
            </a:prstGeom>
            <a:noFill/>
            <a:ln w="9525" algn="ctr">
              <a:noFill/>
              <a:miter lim="800000"/>
              <a:headEnd/>
              <a:tailEnd/>
            </a:ln>
          </p:spPr>
          <p:txBody>
            <a:bodyPr wrap="none" lIns="82296" tIns="41148" rIns="82296" bIns="41148">
              <a:spAutoFit/>
            </a:bodyPr>
            <a:lstStyle/>
            <a:p>
              <a:pPr defTabSz="822325" eaLnBrk="0">
                <a:lnSpc>
                  <a:spcPct val="90000"/>
                </a:lnSpc>
                <a:buClr>
                  <a:schemeClr val="tx2"/>
                </a:buClr>
                <a:buSzPct val="95000"/>
                <a:buFont typeface="Wingdings" pitchFamily="2" charset="2"/>
                <a:buNone/>
              </a:pPr>
              <a:r>
                <a:rPr lang="en-US" sz="2500"/>
                <a:t>Security and Networking</a:t>
              </a:r>
            </a:p>
          </p:txBody>
        </p:sp>
        <p:sp>
          <p:nvSpPr>
            <p:cNvPr id="11281" name="Rectangle 543760"/>
            <p:cNvSpPr>
              <a:spLocks noChangeArrowheads="1"/>
            </p:cNvSpPr>
            <p:nvPr/>
          </p:nvSpPr>
          <p:spPr bwMode="auto">
            <a:xfrm>
              <a:off x="1077" y="1301"/>
              <a:ext cx="3649" cy="301"/>
            </a:xfrm>
            <a:prstGeom prst="rect">
              <a:avLst/>
            </a:prstGeom>
            <a:noFill/>
            <a:ln w="9525" algn="ctr">
              <a:noFill/>
              <a:miter lim="800000"/>
              <a:headEnd/>
              <a:tailEnd/>
            </a:ln>
          </p:spPr>
          <p:txBody>
            <a:bodyPr wrap="none" lIns="82296" tIns="41148" rIns="82296" bIns="41148">
              <a:spAutoFit/>
            </a:bodyPr>
            <a:lstStyle/>
            <a:p>
              <a:pPr defTabSz="822325" eaLnBrk="0">
                <a:lnSpc>
                  <a:spcPct val="90000"/>
                </a:lnSpc>
                <a:buClr>
                  <a:schemeClr val="tx2"/>
                </a:buClr>
                <a:buSzPct val="95000"/>
                <a:buFont typeface="Wingdings" pitchFamily="2" charset="2"/>
                <a:buNone/>
              </a:pPr>
              <a:r>
                <a:rPr lang="en-US" sz="2500"/>
                <a:t>Identity and Access Management</a:t>
              </a:r>
            </a:p>
          </p:txBody>
        </p:sp>
        <p:sp>
          <p:nvSpPr>
            <p:cNvPr id="11282" name="Rectangle 543761"/>
            <p:cNvSpPr>
              <a:spLocks noChangeArrowheads="1"/>
            </p:cNvSpPr>
            <p:nvPr/>
          </p:nvSpPr>
          <p:spPr bwMode="auto">
            <a:xfrm>
              <a:off x="1274" y="3110"/>
              <a:ext cx="3307" cy="301"/>
            </a:xfrm>
            <a:prstGeom prst="rect">
              <a:avLst/>
            </a:prstGeom>
            <a:noFill/>
            <a:ln w="9525" algn="ctr">
              <a:noFill/>
              <a:miter lim="800000"/>
              <a:headEnd/>
              <a:tailEnd/>
            </a:ln>
          </p:spPr>
          <p:txBody>
            <a:bodyPr wrap="none" lIns="82296" tIns="41148" rIns="82296" bIns="41148">
              <a:spAutoFit/>
            </a:bodyPr>
            <a:lstStyle/>
            <a:p>
              <a:pPr defTabSz="822325" eaLnBrk="0">
                <a:lnSpc>
                  <a:spcPct val="90000"/>
                </a:lnSpc>
                <a:buClr>
                  <a:schemeClr val="tx2"/>
                </a:buClr>
                <a:buSzPct val="95000"/>
                <a:buFont typeface="Wingdings" pitchFamily="2" charset="2"/>
                <a:buNone/>
              </a:pPr>
              <a:r>
                <a:rPr lang="en-US" sz="2500"/>
                <a:t>Data Protection and Recovery</a:t>
              </a:r>
            </a:p>
          </p:txBody>
        </p:sp>
        <p:sp>
          <p:nvSpPr>
            <p:cNvPr id="11283" name="Rectangle 543763"/>
            <p:cNvSpPr>
              <a:spLocks noChangeArrowheads="1"/>
            </p:cNvSpPr>
            <p:nvPr/>
          </p:nvSpPr>
          <p:spPr bwMode="auto">
            <a:xfrm>
              <a:off x="3572" y="775"/>
              <a:ext cx="1947" cy="233"/>
            </a:xfrm>
            <a:prstGeom prst="rect">
              <a:avLst/>
            </a:prstGeom>
            <a:noFill/>
            <a:ln w="9525" algn="ctr">
              <a:noFill/>
              <a:miter lim="800000"/>
              <a:headEnd/>
              <a:tailEnd/>
            </a:ln>
          </p:spPr>
          <p:txBody>
            <a:bodyPr wrap="none" lIns="82296" tIns="41148" rIns="82296" bIns="41148">
              <a:spAutoFit/>
            </a:bodyPr>
            <a:lstStyle/>
            <a:p>
              <a:pPr defTabSz="822325" eaLnBrk="0">
                <a:lnSpc>
                  <a:spcPct val="90000"/>
                </a:lnSpc>
                <a:buClr>
                  <a:schemeClr val="tx2"/>
                </a:buClr>
                <a:buSzPct val="95000"/>
                <a:buFont typeface="Wingdings" pitchFamily="2" charset="2"/>
                <a:buNone/>
              </a:pPr>
              <a:r>
                <a:rPr lang="en-US"/>
                <a:t>IT and Security Process</a:t>
              </a:r>
            </a:p>
          </p:txBody>
        </p:sp>
        <p:pic>
          <p:nvPicPr>
            <p:cNvPr id="11284" name="Picture 24" descr="Dynamic"/>
            <p:cNvPicPr>
              <a:picLocks noChangeAspect="1" noChangeArrowheads="1"/>
            </p:cNvPicPr>
            <p:nvPr/>
          </p:nvPicPr>
          <p:blipFill>
            <a:blip r:embed="rId10"/>
            <a:srcRect/>
            <a:stretch>
              <a:fillRect/>
            </a:stretch>
          </p:blipFill>
          <p:spPr bwMode="auto">
            <a:xfrm>
              <a:off x="4502" y="3957"/>
              <a:ext cx="699" cy="219"/>
            </a:xfrm>
            <a:prstGeom prst="rect">
              <a:avLst/>
            </a:prstGeom>
            <a:noFill/>
            <a:ln w="9525">
              <a:noFill/>
              <a:miter lim="800000"/>
              <a:headEnd/>
              <a:tailEnd/>
            </a:ln>
          </p:spPr>
        </p:pic>
        <p:pic>
          <p:nvPicPr>
            <p:cNvPr id="11285" name="Picture 25" descr="Standardized"/>
            <p:cNvPicPr>
              <a:picLocks noChangeArrowheads="1"/>
            </p:cNvPicPr>
            <p:nvPr/>
          </p:nvPicPr>
          <p:blipFill>
            <a:blip r:embed="rId11"/>
            <a:srcRect/>
            <a:stretch>
              <a:fillRect/>
            </a:stretch>
          </p:blipFill>
          <p:spPr bwMode="auto">
            <a:xfrm>
              <a:off x="1705" y="3957"/>
              <a:ext cx="1030" cy="179"/>
            </a:xfrm>
            <a:prstGeom prst="rect">
              <a:avLst/>
            </a:prstGeom>
            <a:noFill/>
            <a:ln w="9525">
              <a:noFill/>
              <a:miter lim="800000"/>
              <a:headEnd/>
              <a:tailEnd/>
            </a:ln>
          </p:spPr>
        </p:pic>
        <p:pic>
          <p:nvPicPr>
            <p:cNvPr id="11286" name="Picture 26" descr="Basic"/>
            <p:cNvPicPr>
              <a:picLocks noChangeAspect="1" noChangeArrowheads="1"/>
            </p:cNvPicPr>
            <p:nvPr/>
          </p:nvPicPr>
          <p:blipFill>
            <a:blip r:embed="rId12"/>
            <a:srcRect/>
            <a:stretch>
              <a:fillRect/>
            </a:stretch>
          </p:blipFill>
          <p:spPr bwMode="auto">
            <a:xfrm>
              <a:off x="707" y="3957"/>
              <a:ext cx="400" cy="177"/>
            </a:xfrm>
            <a:prstGeom prst="rect">
              <a:avLst/>
            </a:prstGeom>
            <a:noFill/>
            <a:ln w="9525">
              <a:noFill/>
              <a:miter lim="800000"/>
              <a:headEnd/>
              <a:tailEnd/>
            </a:ln>
          </p:spPr>
        </p:pic>
      </p:grpSp>
      <p:sp>
        <p:nvSpPr>
          <p:cNvPr id="873474" name="Rectangle 2"/>
          <p:cNvSpPr>
            <a:spLocks noGrp="1" noChangeArrowheads="1"/>
          </p:cNvSpPr>
          <p:nvPr>
            <p:ph type="title" idx="4294967295"/>
          </p:nvPr>
        </p:nvSpPr>
        <p:spPr>
          <a:xfrm>
            <a:off x="381000" y="-1676400"/>
            <a:ext cx="8382000" cy="641350"/>
          </a:xfrm>
        </p:spPr>
        <p:txBody>
          <a:bodyPr/>
          <a:lstStyle/>
          <a:p>
            <a:pPr eaLnBrk="1" hangingPunct="1">
              <a:defRPr/>
            </a:pPr>
            <a:r>
              <a:rPr lang="en-US" sz="4000" dirty="0"/>
              <a:t>Core Model Capabilities</a:t>
            </a:r>
          </a:p>
        </p:txBody>
      </p:sp>
      <p:pic>
        <p:nvPicPr>
          <p:cNvPr id="11268" name="Picture 23" descr="cooltools-1"/>
          <p:cNvPicPr>
            <a:picLocks noChangeAspect="1" noChangeArrowheads="1"/>
          </p:cNvPicPr>
          <p:nvPr/>
        </p:nvPicPr>
        <p:blipFill>
          <a:blip r:embed="rId13"/>
          <a:srcRect/>
          <a:stretch>
            <a:fillRect/>
          </a:stretch>
        </p:blipFill>
        <p:spPr bwMode="invGray">
          <a:xfrm>
            <a:off x="382588" y="228600"/>
            <a:ext cx="7231062" cy="857250"/>
          </a:xfrm>
          <a:prstGeom prst="rect">
            <a:avLst/>
          </a:prstGeom>
          <a:noFill/>
          <a:ln w="12700">
            <a:noFill/>
            <a:miter lim="800000"/>
            <a:headEnd/>
            <a:tailEnd/>
          </a:ln>
        </p:spPr>
      </p:pic>
    </p:spTree>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ol-fade-red"/>
          <p:cNvPicPr>
            <a:picLocks noChangeAspect="1" noChangeArrowheads="1"/>
          </p:cNvPicPr>
          <p:nvPr/>
        </p:nvPicPr>
        <p:blipFill>
          <a:blip r:embed="rId3"/>
          <a:srcRect/>
          <a:stretch>
            <a:fillRect/>
          </a:stretch>
        </p:blipFill>
        <p:spPr bwMode="auto">
          <a:xfrm>
            <a:off x="355600" y="1535113"/>
            <a:ext cx="2133600" cy="5029200"/>
          </a:xfrm>
          <a:prstGeom prst="rect">
            <a:avLst/>
          </a:prstGeom>
          <a:noFill/>
          <a:ln w="9525">
            <a:noFill/>
            <a:miter lim="800000"/>
            <a:headEnd/>
            <a:tailEnd/>
          </a:ln>
        </p:spPr>
      </p:pic>
      <p:pic>
        <p:nvPicPr>
          <p:cNvPr id="12291" name="Picture 3" descr="col-fade-blue-dk"/>
          <p:cNvPicPr>
            <a:picLocks noChangeAspect="1" noChangeArrowheads="1"/>
          </p:cNvPicPr>
          <p:nvPr/>
        </p:nvPicPr>
        <p:blipFill>
          <a:blip r:embed="rId4"/>
          <a:srcRect/>
          <a:stretch>
            <a:fillRect/>
          </a:stretch>
        </p:blipFill>
        <p:spPr bwMode="auto">
          <a:xfrm>
            <a:off x="2438400" y="1535113"/>
            <a:ext cx="2133600" cy="5029200"/>
          </a:xfrm>
          <a:prstGeom prst="rect">
            <a:avLst/>
          </a:prstGeom>
          <a:noFill/>
          <a:ln w="9525">
            <a:noFill/>
            <a:miter lim="800000"/>
            <a:headEnd/>
            <a:tailEnd/>
          </a:ln>
        </p:spPr>
      </p:pic>
      <p:pic>
        <p:nvPicPr>
          <p:cNvPr id="12292" name="Picture 4" descr="col-fade-gold"/>
          <p:cNvPicPr>
            <a:picLocks noChangeAspect="1" noChangeArrowheads="1"/>
          </p:cNvPicPr>
          <p:nvPr/>
        </p:nvPicPr>
        <p:blipFill>
          <a:blip r:embed="rId5"/>
          <a:srcRect/>
          <a:stretch>
            <a:fillRect/>
          </a:stretch>
        </p:blipFill>
        <p:spPr bwMode="auto">
          <a:xfrm>
            <a:off x="4521200" y="1535113"/>
            <a:ext cx="2133600" cy="5029200"/>
          </a:xfrm>
          <a:prstGeom prst="rect">
            <a:avLst/>
          </a:prstGeom>
          <a:noFill/>
          <a:ln w="9525">
            <a:noFill/>
            <a:miter lim="800000"/>
            <a:headEnd/>
            <a:tailEnd/>
          </a:ln>
        </p:spPr>
      </p:pic>
      <p:pic>
        <p:nvPicPr>
          <p:cNvPr id="12293" name="Picture 5" descr="col-fade-green-dk"/>
          <p:cNvPicPr>
            <a:picLocks noChangeAspect="1" noChangeArrowheads="1"/>
          </p:cNvPicPr>
          <p:nvPr/>
        </p:nvPicPr>
        <p:blipFill>
          <a:blip r:embed="rId6"/>
          <a:srcRect/>
          <a:stretch>
            <a:fillRect/>
          </a:stretch>
        </p:blipFill>
        <p:spPr bwMode="auto">
          <a:xfrm>
            <a:off x="6604000" y="1535113"/>
            <a:ext cx="2133600" cy="5029200"/>
          </a:xfrm>
          <a:prstGeom prst="rect">
            <a:avLst/>
          </a:prstGeom>
          <a:noFill/>
          <a:ln w="9525">
            <a:noFill/>
            <a:miter lim="800000"/>
            <a:headEnd/>
            <a:tailEnd/>
          </a:ln>
        </p:spPr>
      </p:pic>
      <p:sp>
        <p:nvSpPr>
          <p:cNvPr id="831494" name="Rectangle 6"/>
          <p:cNvSpPr>
            <a:spLocks noGrp="1" noChangeArrowheads="1"/>
          </p:cNvSpPr>
          <p:nvPr>
            <p:ph type="title"/>
          </p:nvPr>
        </p:nvSpPr>
        <p:spPr>
          <a:xfrm>
            <a:off x="381000" y="85725"/>
            <a:ext cx="8382000" cy="1135063"/>
          </a:xfrm>
        </p:spPr>
        <p:txBody>
          <a:bodyPr/>
          <a:lstStyle/>
          <a:p>
            <a:pPr eaLnBrk="1" hangingPunct="1">
              <a:defRPr/>
            </a:pPr>
            <a:r>
              <a:rPr lang="en-US" sz="4000" dirty="0"/>
              <a:t>Technology View of Model</a:t>
            </a:r>
            <a:r>
              <a:rPr lang="en-US" sz="3600" dirty="0">
                <a:solidFill>
                  <a:schemeClr val="accent1"/>
                </a:solidFill>
              </a:rPr>
              <a:t/>
            </a:r>
            <a:br>
              <a:rPr lang="en-US" sz="3600" dirty="0">
                <a:solidFill>
                  <a:schemeClr val="accent1"/>
                </a:solidFill>
              </a:rPr>
            </a:br>
            <a:endParaRPr lang="en-US" sz="3600" dirty="0">
              <a:solidFill>
                <a:schemeClr val="accent1"/>
              </a:solidFill>
            </a:endParaRPr>
          </a:p>
        </p:txBody>
      </p:sp>
      <p:sp>
        <p:nvSpPr>
          <p:cNvPr id="831499" name="Rectangle 11"/>
          <p:cNvSpPr>
            <a:spLocks noChangeArrowheads="1"/>
          </p:cNvSpPr>
          <p:nvPr/>
        </p:nvSpPr>
        <p:spPr bwMode="auto">
          <a:xfrm>
            <a:off x="479425" y="1677988"/>
            <a:ext cx="1871663" cy="403225"/>
          </a:xfrm>
          <a:prstGeom prst="rect">
            <a:avLst/>
          </a:prstGeom>
          <a:noFill/>
          <a:ln w="9525" algn="ctr">
            <a:noFill/>
            <a:miter lim="800000"/>
            <a:headEnd/>
            <a:tailEnd/>
          </a:ln>
          <a:effectLst/>
        </p:spPr>
        <p:txBody>
          <a:bodyPr>
            <a:spAutoFit/>
          </a:bodyPr>
          <a:lstStyle/>
          <a:p>
            <a:pPr algn="ctr" fontAlgn="auto">
              <a:lnSpc>
                <a:spcPct val="85000"/>
              </a:lnSpc>
              <a:spcBef>
                <a:spcPct val="50000"/>
              </a:spcBef>
              <a:spcAft>
                <a:spcPts val="0"/>
              </a:spcAft>
              <a:defRPr/>
            </a:pPr>
            <a:r>
              <a:rPr lang="en-US" sz="1200" i="1" dirty="0">
                <a:solidFill>
                  <a:schemeClr val="bg2"/>
                </a:solidFill>
                <a:latin typeface="+mn-lt"/>
                <a:cs typeface="+mn-cs"/>
              </a:rPr>
              <a:t>No common identity management model</a:t>
            </a:r>
          </a:p>
        </p:txBody>
      </p:sp>
      <p:sp>
        <p:nvSpPr>
          <p:cNvPr id="831500" name="Rectangle 12"/>
          <p:cNvSpPr>
            <a:spLocks noChangeArrowheads="1"/>
          </p:cNvSpPr>
          <p:nvPr/>
        </p:nvSpPr>
        <p:spPr bwMode="auto">
          <a:xfrm>
            <a:off x="2538413" y="1668463"/>
            <a:ext cx="1919287" cy="403225"/>
          </a:xfrm>
          <a:prstGeom prst="rect">
            <a:avLst/>
          </a:prstGeom>
          <a:noFill/>
          <a:ln w="9525" algn="ctr">
            <a:noFill/>
            <a:miter lim="800000"/>
            <a:headEnd/>
            <a:tailEnd/>
          </a:ln>
          <a:effectLst/>
        </p:spPr>
        <p:txBody>
          <a:bodyPr>
            <a:spAutoFit/>
          </a:bodyPr>
          <a:lstStyle/>
          <a:p>
            <a:pPr algn="ctr" fontAlgn="auto">
              <a:lnSpc>
                <a:spcPct val="85000"/>
              </a:lnSpc>
              <a:spcBef>
                <a:spcPct val="50000"/>
              </a:spcBef>
              <a:spcAft>
                <a:spcPts val="0"/>
              </a:spcAft>
              <a:defRPr/>
            </a:pPr>
            <a:r>
              <a:rPr lang="en-US" sz="1200" i="1" dirty="0">
                <a:solidFill>
                  <a:schemeClr val="bg2"/>
                </a:solidFill>
                <a:latin typeface="+mn-lt"/>
                <a:cs typeface="+mn-cs"/>
              </a:rPr>
              <a:t>Identity management for user identification</a:t>
            </a:r>
          </a:p>
        </p:txBody>
      </p:sp>
      <p:sp>
        <p:nvSpPr>
          <p:cNvPr id="831501" name="Rectangle 13"/>
          <p:cNvSpPr>
            <a:spLocks noChangeArrowheads="1"/>
          </p:cNvSpPr>
          <p:nvPr/>
        </p:nvSpPr>
        <p:spPr bwMode="auto">
          <a:xfrm>
            <a:off x="4451350" y="1636713"/>
            <a:ext cx="2257425" cy="720725"/>
          </a:xfrm>
          <a:prstGeom prst="rect">
            <a:avLst/>
          </a:prstGeom>
          <a:noFill/>
          <a:ln w="9525" algn="ctr">
            <a:noFill/>
            <a:miter lim="800000"/>
            <a:headEnd/>
            <a:tailEnd/>
          </a:ln>
          <a:effectLst/>
        </p:spPr>
        <p:txBody>
          <a:bodyPr>
            <a:spAutoFit/>
          </a:bodyPr>
          <a:lstStyle/>
          <a:p>
            <a:pPr algn="ctr" fontAlgn="auto">
              <a:lnSpc>
                <a:spcPct val="85000"/>
              </a:lnSpc>
              <a:spcBef>
                <a:spcPct val="50000"/>
              </a:spcBef>
              <a:spcAft>
                <a:spcPts val="0"/>
              </a:spcAft>
              <a:defRPr/>
            </a:pPr>
            <a:r>
              <a:rPr lang="en-US" sz="1200" i="1" dirty="0">
                <a:solidFill>
                  <a:schemeClr val="bg2"/>
                </a:solidFill>
                <a:latin typeface="+mn-lt"/>
                <a:cs typeface="+mn-cs"/>
              </a:rPr>
              <a:t>Centralized configuration and authentication, information protection infrastructure </a:t>
            </a:r>
          </a:p>
        </p:txBody>
      </p:sp>
      <p:sp>
        <p:nvSpPr>
          <p:cNvPr id="831502" name="Rectangle 14"/>
          <p:cNvSpPr>
            <a:spLocks noChangeArrowheads="1"/>
          </p:cNvSpPr>
          <p:nvPr/>
        </p:nvSpPr>
        <p:spPr bwMode="auto">
          <a:xfrm>
            <a:off x="6581775" y="1620838"/>
            <a:ext cx="2147888" cy="806450"/>
          </a:xfrm>
          <a:prstGeom prst="rect">
            <a:avLst/>
          </a:prstGeom>
          <a:noFill/>
          <a:ln w="9525" algn="ctr">
            <a:noFill/>
            <a:miter lim="800000"/>
            <a:headEnd/>
            <a:tailEnd/>
          </a:ln>
          <a:effectLst/>
        </p:spPr>
        <p:txBody>
          <a:bodyPr>
            <a:spAutoFit/>
          </a:bodyPr>
          <a:lstStyle/>
          <a:p>
            <a:pPr algn="ctr" fontAlgn="auto">
              <a:lnSpc>
                <a:spcPct val="85000"/>
              </a:lnSpc>
              <a:spcBef>
                <a:spcPct val="50000"/>
              </a:spcBef>
              <a:spcAft>
                <a:spcPts val="0"/>
              </a:spcAft>
              <a:defRPr/>
            </a:pPr>
            <a:r>
              <a:rPr lang="en-US" sz="1200" i="1" dirty="0">
                <a:solidFill>
                  <a:schemeClr val="bg2"/>
                </a:solidFill>
                <a:latin typeface="+mn-lt"/>
                <a:cs typeface="+mn-cs"/>
              </a:rPr>
              <a:t>Centralized administration, Federated Identity Management</a:t>
            </a:r>
          </a:p>
          <a:p>
            <a:pPr algn="ctr" fontAlgn="auto">
              <a:lnSpc>
                <a:spcPct val="85000"/>
              </a:lnSpc>
              <a:spcBef>
                <a:spcPct val="50000"/>
              </a:spcBef>
              <a:spcAft>
                <a:spcPts val="0"/>
              </a:spcAft>
              <a:defRPr/>
            </a:pPr>
            <a:endParaRPr lang="en-US" sz="1200" i="1" dirty="0">
              <a:solidFill>
                <a:schemeClr val="bg2"/>
              </a:solidFill>
              <a:latin typeface="+mn-lt"/>
              <a:cs typeface="+mn-cs"/>
            </a:endParaRPr>
          </a:p>
        </p:txBody>
      </p:sp>
      <p:sp>
        <p:nvSpPr>
          <p:cNvPr id="831503" name="Rectangle 15"/>
          <p:cNvSpPr>
            <a:spLocks noChangeArrowheads="1"/>
          </p:cNvSpPr>
          <p:nvPr/>
        </p:nvSpPr>
        <p:spPr bwMode="auto">
          <a:xfrm>
            <a:off x="555625" y="2324100"/>
            <a:ext cx="1647825" cy="3567113"/>
          </a:xfrm>
          <a:prstGeom prst="rect">
            <a:avLst/>
          </a:prstGeom>
          <a:noFill/>
          <a:ln w="9525" algn="ctr">
            <a:noFill/>
            <a:miter lim="800000"/>
            <a:headEnd/>
            <a:tailEnd/>
          </a:ln>
          <a:effectLst/>
        </p:spPr>
        <p:txBody>
          <a:bodyPr>
            <a:spAutoFit/>
          </a:bodyPr>
          <a:lstStyle/>
          <a:p>
            <a:pPr marL="117475" indent="-117475" fontAlgn="auto">
              <a:lnSpc>
                <a:spcPct val="85000"/>
              </a:lnSpc>
              <a:spcBef>
                <a:spcPct val="20000"/>
              </a:spcBef>
              <a:spcAft>
                <a:spcPts val="0"/>
              </a:spcAft>
              <a:buClr>
                <a:schemeClr val="tx2"/>
              </a:buClr>
              <a:buFont typeface="Wingdings 2" pitchFamily="18" charset="2"/>
              <a:buBlip>
                <a:blip r:embed="rId7"/>
              </a:buBlip>
              <a:defRPr/>
            </a:pPr>
            <a:r>
              <a:rPr lang="en-US" sz="1600" dirty="0">
                <a:solidFill>
                  <a:srgbClr val="FFFFFF"/>
                </a:solidFill>
                <a:effectLst>
                  <a:outerShdw blurRad="38100" dist="38100" dir="2700000" algn="tl">
                    <a:srgbClr val="000000"/>
                  </a:outerShdw>
                </a:effectLst>
                <a:latin typeface="+mn-lt"/>
                <a:cs typeface="+mn-cs"/>
              </a:rPr>
              <a:t>No server-based identity or access management </a:t>
            </a:r>
          </a:p>
          <a:p>
            <a:pPr marL="117475" indent="-117475" fontAlgn="auto">
              <a:lnSpc>
                <a:spcPct val="85000"/>
              </a:lnSpc>
              <a:spcBef>
                <a:spcPct val="20000"/>
              </a:spcBef>
              <a:spcAft>
                <a:spcPts val="0"/>
              </a:spcAft>
              <a:buClr>
                <a:schemeClr val="tx2"/>
              </a:buClr>
              <a:buFont typeface="Wingdings 2" pitchFamily="18" charset="2"/>
              <a:buBlip>
                <a:blip r:embed="rId7"/>
              </a:buBlip>
              <a:defRPr/>
            </a:pPr>
            <a:r>
              <a:rPr lang="en-US" sz="1600" dirty="0">
                <a:solidFill>
                  <a:srgbClr val="FFFFFF"/>
                </a:solidFill>
                <a:effectLst>
                  <a:outerShdw blurRad="38100" dist="38100" dir="2700000" algn="tl">
                    <a:srgbClr val="000000"/>
                  </a:outerShdw>
                </a:effectLst>
                <a:latin typeface="+mn-lt"/>
                <a:cs typeface="+mn-cs"/>
              </a:rPr>
              <a:t>Users operate in admin mode</a:t>
            </a:r>
          </a:p>
          <a:p>
            <a:pPr marL="117475" indent="-117475" fontAlgn="auto">
              <a:lnSpc>
                <a:spcPct val="85000"/>
              </a:lnSpc>
              <a:spcBef>
                <a:spcPct val="20000"/>
              </a:spcBef>
              <a:spcAft>
                <a:spcPts val="0"/>
              </a:spcAft>
              <a:buClr>
                <a:schemeClr val="tx2"/>
              </a:buClr>
              <a:buFont typeface="Wingdings 2" pitchFamily="18" charset="2"/>
              <a:buBlip>
                <a:blip r:embed="rId7"/>
              </a:buBlip>
              <a:defRPr/>
            </a:pPr>
            <a:r>
              <a:rPr lang="en-US" sz="1600" dirty="0">
                <a:solidFill>
                  <a:srgbClr val="FFFFFF"/>
                </a:solidFill>
                <a:effectLst>
                  <a:outerShdw blurRad="38100" dist="38100" dir="2700000" algn="tl">
                    <a:srgbClr val="000000"/>
                  </a:outerShdw>
                </a:effectLst>
                <a:latin typeface="+mn-lt"/>
                <a:cs typeface="+mn-cs"/>
              </a:rPr>
              <a:t>Limited or inconsistent use of passwords at the desktop</a:t>
            </a:r>
          </a:p>
          <a:p>
            <a:pPr marL="117475" indent="-117475" fontAlgn="auto">
              <a:lnSpc>
                <a:spcPct val="85000"/>
              </a:lnSpc>
              <a:spcBef>
                <a:spcPct val="20000"/>
              </a:spcBef>
              <a:spcAft>
                <a:spcPts val="0"/>
              </a:spcAft>
              <a:buClr>
                <a:schemeClr val="tx2"/>
              </a:buClr>
              <a:buFont typeface="Wingdings 2" pitchFamily="18" charset="2"/>
              <a:buBlip>
                <a:blip r:embed="rId7"/>
              </a:buBlip>
              <a:defRPr/>
            </a:pPr>
            <a:r>
              <a:rPr lang="en-US" sz="1600" dirty="0">
                <a:solidFill>
                  <a:srgbClr val="FFFFFF"/>
                </a:solidFill>
                <a:effectLst>
                  <a:outerShdw blurRad="38100" dist="38100" dir="2700000" algn="tl">
                    <a:srgbClr val="000000"/>
                  </a:outerShdw>
                </a:effectLst>
                <a:latin typeface="+mn-lt"/>
                <a:cs typeface="+mn-cs"/>
              </a:rPr>
              <a:t>Minimal enterprise access standards</a:t>
            </a:r>
          </a:p>
        </p:txBody>
      </p:sp>
      <p:sp>
        <p:nvSpPr>
          <p:cNvPr id="831504" name="Rectangle 16"/>
          <p:cNvSpPr>
            <a:spLocks noChangeArrowheads="1"/>
          </p:cNvSpPr>
          <p:nvPr/>
        </p:nvSpPr>
        <p:spPr bwMode="auto">
          <a:xfrm>
            <a:off x="2574925" y="2311400"/>
            <a:ext cx="1797050" cy="3589338"/>
          </a:xfrm>
          <a:prstGeom prst="rect">
            <a:avLst/>
          </a:prstGeom>
          <a:noFill/>
          <a:ln w="9525" algn="ctr">
            <a:noFill/>
            <a:miter lim="800000"/>
            <a:headEnd/>
            <a:tailEnd/>
          </a:ln>
          <a:effectLst/>
        </p:spPr>
        <p:txBody>
          <a:bodyPr>
            <a:spAutoFit/>
          </a:bodyPr>
          <a:lstStyle/>
          <a:p>
            <a:pPr marL="117475" indent="-117475" fontAlgn="auto">
              <a:lnSpc>
                <a:spcPct val="85000"/>
              </a:lnSpc>
              <a:spcBef>
                <a:spcPct val="20000"/>
              </a:spcBef>
              <a:spcAft>
                <a:spcPts val="0"/>
              </a:spcAft>
              <a:buClr>
                <a:schemeClr val="tx2"/>
              </a:buClr>
              <a:buFont typeface="Wingdings 2" pitchFamily="18" charset="2"/>
              <a:buBlip>
                <a:blip r:embed="rId7"/>
              </a:buBlip>
              <a:defRPr/>
            </a:pPr>
            <a:r>
              <a:rPr lang="en-US" sz="1600" dirty="0">
                <a:solidFill>
                  <a:srgbClr val="FFFFFF"/>
                </a:solidFill>
                <a:effectLst>
                  <a:outerShdw blurRad="38100" dist="38100" dir="2700000" algn="tl">
                    <a:srgbClr val="000000"/>
                  </a:outerShdw>
                </a:effectLst>
                <a:latin typeface="+mn-lt"/>
                <a:cs typeface="+mn-cs"/>
              </a:rPr>
              <a:t>Directory Services for Authentication and Authorization </a:t>
            </a:r>
          </a:p>
          <a:p>
            <a:pPr marL="117475" indent="-117475" fontAlgn="auto">
              <a:lnSpc>
                <a:spcPct val="85000"/>
              </a:lnSpc>
              <a:spcBef>
                <a:spcPct val="20000"/>
              </a:spcBef>
              <a:spcAft>
                <a:spcPts val="0"/>
              </a:spcAft>
              <a:buClr>
                <a:schemeClr val="tx2"/>
              </a:buClr>
              <a:buFont typeface="Wingdings 2" pitchFamily="18" charset="2"/>
              <a:buBlip>
                <a:blip r:embed="rId7"/>
              </a:buBlip>
              <a:defRPr/>
            </a:pPr>
            <a:r>
              <a:rPr lang="en-US" sz="1600" dirty="0">
                <a:solidFill>
                  <a:srgbClr val="FFFFFF"/>
                </a:solidFill>
                <a:effectLst>
                  <a:outerShdw blurRad="38100" dist="38100" dir="2700000" algn="tl">
                    <a:srgbClr val="000000"/>
                  </a:outerShdw>
                </a:effectLst>
                <a:latin typeface="+mn-lt"/>
                <a:cs typeface="+mn-cs"/>
              </a:rPr>
              <a:t>Users have access to admin mode</a:t>
            </a:r>
          </a:p>
          <a:p>
            <a:pPr marL="117475" indent="-117475" fontAlgn="auto">
              <a:lnSpc>
                <a:spcPct val="85000"/>
              </a:lnSpc>
              <a:spcBef>
                <a:spcPct val="20000"/>
              </a:spcBef>
              <a:spcAft>
                <a:spcPts val="0"/>
              </a:spcAft>
              <a:buClr>
                <a:schemeClr val="tx2"/>
              </a:buClr>
              <a:buFont typeface="Wingdings 2" pitchFamily="18" charset="2"/>
              <a:buBlip>
                <a:blip r:embed="rId7"/>
              </a:buBlip>
              <a:defRPr/>
            </a:pPr>
            <a:r>
              <a:rPr lang="en-US" sz="1600" dirty="0">
                <a:solidFill>
                  <a:srgbClr val="FFFFFF"/>
                </a:solidFill>
                <a:effectLst>
                  <a:outerShdw blurRad="38100" dist="38100" dir="2700000" algn="tl">
                    <a:srgbClr val="000000"/>
                  </a:outerShdw>
                </a:effectLst>
                <a:latin typeface="+mn-lt"/>
                <a:cs typeface="+mn-cs"/>
              </a:rPr>
              <a:t>Security templates applied to standard images </a:t>
            </a:r>
          </a:p>
          <a:p>
            <a:pPr marL="117475" indent="-117475" fontAlgn="auto">
              <a:lnSpc>
                <a:spcPct val="85000"/>
              </a:lnSpc>
              <a:spcBef>
                <a:spcPct val="20000"/>
              </a:spcBef>
              <a:spcAft>
                <a:spcPts val="0"/>
              </a:spcAft>
              <a:buClr>
                <a:schemeClr val="tx2"/>
              </a:buClr>
              <a:buFont typeface="Wingdings 2" pitchFamily="18" charset="2"/>
              <a:buBlip>
                <a:blip r:embed="rId7"/>
              </a:buBlip>
              <a:defRPr/>
            </a:pPr>
            <a:r>
              <a:rPr lang="en-US" sz="1600" dirty="0">
                <a:solidFill>
                  <a:srgbClr val="FFFFFF"/>
                </a:solidFill>
                <a:effectLst>
                  <a:outerShdw blurRad="38100" dist="38100" dir="2700000" algn="tl">
                    <a:srgbClr val="000000"/>
                  </a:outerShdw>
                </a:effectLst>
                <a:latin typeface="+mn-lt"/>
                <a:cs typeface="+mn-cs"/>
              </a:rPr>
              <a:t>Desktops not managed by policy</a:t>
            </a:r>
          </a:p>
        </p:txBody>
      </p:sp>
      <p:sp>
        <p:nvSpPr>
          <p:cNvPr id="831505" name="Rectangle 17"/>
          <p:cNvSpPr>
            <a:spLocks noChangeArrowheads="1"/>
          </p:cNvSpPr>
          <p:nvPr/>
        </p:nvSpPr>
        <p:spPr bwMode="auto">
          <a:xfrm>
            <a:off x="4638675" y="2360613"/>
            <a:ext cx="1797050" cy="4191000"/>
          </a:xfrm>
          <a:prstGeom prst="rect">
            <a:avLst/>
          </a:prstGeom>
          <a:noFill/>
          <a:ln w="9525" algn="ctr">
            <a:noFill/>
            <a:miter lim="800000"/>
            <a:headEnd/>
            <a:tailEnd/>
          </a:ln>
          <a:effectLst/>
        </p:spPr>
        <p:txBody>
          <a:bodyPr>
            <a:spAutoFit/>
          </a:bodyPr>
          <a:lstStyle/>
          <a:p>
            <a:pPr marL="117475" indent="-117475" fontAlgn="auto">
              <a:lnSpc>
                <a:spcPct val="85000"/>
              </a:lnSpc>
              <a:spcBef>
                <a:spcPct val="20000"/>
              </a:spcBef>
              <a:spcAft>
                <a:spcPts val="0"/>
              </a:spcAft>
              <a:buClr>
                <a:schemeClr val="tx2"/>
              </a:buClr>
              <a:buFont typeface="Wingdings 2" pitchFamily="18" charset="2"/>
              <a:buBlip>
                <a:blip r:embed="rId7"/>
              </a:buBlip>
              <a:defRPr/>
            </a:pPr>
            <a:r>
              <a:rPr lang="en-US" sz="1600" dirty="0">
                <a:solidFill>
                  <a:srgbClr val="FFFFFF"/>
                </a:solidFill>
                <a:effectLst>
                  <a:outerShdw blurRad="38100" dist="38100" dir="2700000" algn="tl">
                    <a:srgbClr val="000000"/>
                  </a:outerShdw>
                </a:effectLst>
                <a:latin typeface="+mn-lt"/>
                <a:cs typeface="+mn-cs"/>
              </a:rPr>
              <a:t>Policy </a:t>
            </a:r>
            <a:br>
              <a:rPr lang="en-US" sz="1600" dirty="0">
                <a:solidFill>
                  <a:srgbClr val="FFFFFF"/>
                </a:solidFill>
                <a:effectLst>
                  <a:outerShdw blurRad="38100" dist="38100" dir="2700000" algn="tl">
                    <a:srgbClr val="000000"/>
                  </a:outerShdw>
                </a:effectLst>
                <a:latin typeface="+mn-lt"/>
                <a:cs typeface="+mn-cs"/>
              </a:rPr>
            </a:br>
            <a:r>
              <a:rPr lang="en-US" sz="1600" dirty="0">
                <a:solidFill>
                  <a:srgbClr val="FFFFFF"/>
                </a:solidFill>
                <a:effectLst>
                  <a:outerShdw blurRad="38100" dist="38100" dir="2700000" algn="tl">
                    <a:srgbClr val="000000"/>
                  </a:outerShdw>
                </a:effectLst>
                <a:latin typeface="+mn-lt"/>
                <a:cs typeface="+mn-cs"/>
              </a:rPr>
              <a:t>and Security templates used to manage desktops for security </a:t>
            </a:r>
            <a:br>
              <a:rPr lang="en-US" sz="1600" dirty="0">
                <a:solidFill>
                  <a:srgbClr val="FFFFFF"/>
                </a:solidFill>
                <a:effectLst>
                  <a:outerShdw blurRad="38100" dist="38100" dir="2700000" algn="tl">
                    <a:srgbClr val="000000"/>
                  </a:outerShdw>
                </a:effectLst>
                <a:latin typeface="+mn-lt"/>
                <a:cs typeface="+mn-cs"/>
              </a:rPr>
            </a:br>
            <a:r>
              <a:rPr lang="en-US" sz="1600" dirty="0">
                <a:solidFill>
                  <a:srgbClr val="FFFFFF"/>
                </a:solidFill>
                <a:effectLst>
                  <a:outerShdw blurRad="38100" dist="38100" dir="2700000" algn="tl">
                    <a:srgbClr val="000000"/>
                  </a:outerShdw>
                </a:effectLst>
                <a:latin typeface="+mn-lt"/>
                <a:cs typeface="+mn-cs"/>
              </a:rPr>
              <a:t>and settings</a:t>
            </a:r>
          </a:p>
          <a:p>
            <a:pPr marL="117475" indent="-117475" fontAlgn="auto">
              <a:lnSpc>
                <a:spcPct val="85000"/>
              </a:lnSpc>
              <a:spcBef>
                <a:spcPct val="20000"/>
              </a:spcBef>
              <a:spcAft>
                <a:spcPts val="0"/>
              </a:spcAft>
              <a:buClr>
                <a:schemeClr val="tx2"/>
              </a:buClr>
              <a:buFont typeface="Wingdings 2" pitchFamily="18" charset="2"/>
              <a:buBlip>
                <a:blip r:embed="rId7"/>
              </a:buBlip>
              <a:defRPr/>
            </a:pPr>
            <a:r>
              <a:rPr lang="en-US" sz="1600" dirty="0">
                <a:solidFill>
                  <a:srgbClr val="FFFFFF"/>
                </a:solidFill>
                <a:effectLst>
                  <a:outerShdw blurRad="38100" dist="38100" dir="2700000" algn="tl">
                    <a:srgbClr val="000000"/>
                  </a:outerShdw>
                </a:effectLst>
                <a:latin typeface="+mn-lt"/>
                <a:cs typeface="+mn-cs"/>
              </a:rPr>
              <a:t>Directory and certificate-based Information Protection Infrastructure</a:t>
            </a:r>
          </a:p>
          <a:p>
            <a:pPr marL="117475" indent="-117475" fontAlgn="auto">
              <a:lnSpc>
                <a:spcPct val="85000"/>
              </a:lnSpc>
              <a:spcBef>
                <a:spcPct val="20000"/>
              </a:spcBef>
              <a:spcAft>
                <a:spcPts val="0"/>
              </a:spcAft>
              <a:buClr>
                <a:schemeClr val="tx2"/>
              </a:buClr>
              <a:buFont typeface="Wingdings 2" pitchFamily="18" charset="2"/>
              <a:buBlip>
                <a:blip r:embed="rId7"/>
              </a:buBlip>
              <a:defRPr/>
            </a:pPr>
            <a:r>
              <a:rPr lang="en-US" sz="1600" dirty="0">
                <a:solidFill>
                  <a:srgbClr val="FFFFFF"/>
                </a:solidFill>
                <a:effectLst>
                  <a:outerShdw blurRad="38100" dist="38100" dir="2700000" algn="tl">
                    <a:srgbClr val="000000"/>
                  </a:outerShdw>
                </a:effectLst>
                <a:latin typeface="+mn-lt"/>
                <a:cs typeface="+mn-cs"/>
              </a:rPr>
              <a:t>Certificate Provisioning &amp; Authorization for Mobile Devices</a:t>
            </a:r>
          </a:p>
          <a:p>
            <a:pPr marL="117475" indent="-117475" fontAlgn="auto">
              <a:lnSpc>
                <a:spcPct val="85000"/>
              </a:lnSpc>
              <a:spcBef>
                <a:spcPct val="20000"/>
              </a:spcBef>
              <a:spcAft>
                <a:spcPts val="0"/>
              </a:spcAft>
              <a:buClr>
                <a:schemeClr val="tx2"/>
              </a:buClr>
              <a:buFont typeface="Wingdings 2" pitchFamily="18" charset="2"/>
              <a:buBlip>
                <a:blip r:embed="rId7"/>
              </a:buBlip>
              <a:defRPr/>
            </a:pPr>
            <a:endParaRPr lang="en-US" sz="1600" dirty="0">
              <a:solidFill>
                <a:srgbClr val="FFFFFF"/>
              </a:solidFill>
              <a:effectLst>
                <a:outerShdw blurRad="38100" dist="38100" dir="2700000" algn="tl">
                  <a:srgbClr val="000000"/>
                </a:outerShdw>
              </a:effectLst>
              <a:latin typeface="+mn-lt"/>
              <a:cs typeface="+mn-cs"/>
            </a:endParaRPr>
          </a:p>
        </p:txBody>
      </p:sp>
      <p:sp>
        <p:nvSpPr>
          <p:cNvPr id="831506" name="Rectangle 18"/>
          <p:cNvSpPr>
            <a:spLocks noChangeArrowheads="1"/>
          </p:cNvSpPr>
          <p:nvPr/>
        </p:nvSpPr>
        <p:spPr bwMode="auto">
          <a:xfrm>
            <a:off x="6788150" y="2363788"/>
            <a:ext cx="1797050" cy="2844800"/>
          </a:xfrm>
          <a:prstGeom prst="rect">
            <a:avLst/>
          </a:prstGeom>
          <a:noFill/>
          <a:ln w="9525" algn="ctr">
            <a:noFill/>
            <a:miter lim="800000"/>
            <a:headEnd/>
            <a:tailEnd/>
          </a:ln>
          <a:effectLst/>
        </p:spPr>
        <p:txBody>
          <a:bodyPr>
            <a:spAutoFit/>
          </a:bodyPr>
          <a:lstStyle/>
          <a:p>
            <a:pPr marL="117475" indent="-117475" fontAlgn="auto">
              <a:lnSpc>
                <a:spcPct val="85000"/>
              </a:lnSpc>
              <a:spcBef>
                <a:spcPct val="20000"/>
              </a:spcBef>
              <a:spcAft>
                <a:spcPts val="0"/>
              </a:spcAft>
              <a:buClr>
                <a:schemeClr val="tx2"/>
              </a:buClr>
              <a:buFont typeface="Wingdings 2" pitchFamily="18" charset="2"/>
              <a:buBlip>
                <a:blip r:embed="rId7"/>
              </a:buBlip>
              <a:defRPr/>
            </a:pPr>
            <a:r>
              <a:rPr lang="en-US" sz="1600" dirty="0">
                <a:solidFill>
                  <a:srgbClr val="FFFFFF"/>
                </a:solidFill>
                <a:effectLst>
                  <a:outerShdw blurRad="38100" dist="38100" dir="2700000" algn="tl">
                    <a:srgbClr val="000000"/>
                  </a:outerShdw>
                </a:effectLst>
                <a:latin typeface="+mn-lt"/>
                <a:cs typeface="+mn-cs"/>
              </a:rPr>
              <a:t>Centrally manage users provisioning across heterogeneous systems</a:t>
            </a:r>
          </a:p>
          <a:p>
            <a:pPr marL="117475" indent="-117475" fontAlgn="auto">
              <a:lnSpc>
                <a:spcPct val="85000"/>
              </a:lnSpc>
              <a:spcBef>
                <a:spcPct val="20000"/>
              </a:spcBef>
              <a:spcAft>
                <a:spcPts val="0"/>
              </a:spcAft>
              <a:buClr>
                <a:schemeClr val="tx2"/>
              </a:buClr>
              <a:buFont typeface="Wingdings 2" pitchFamily="18" charset="2"/>
              <a:buBlip>
                <a:blip r:embed="rId7"/>
              </a:buBlip>
              <a:defRPr/>
            </a:pPr>
            <a:r>
              <a:rPr lang="en-US" sz="1600" dirty="0">
                <a:solidFill>
                  <a:srgbClr val="FFFFFF"/>
                </a:solidFill>
                <a:effectLst>
                  <a:outerShdw blurRad="38100" dist="38100" dir="2700000" algn="tl">
                    <a:srgbClr val="000000"/>
                  </a:outerShdw>
                </a:effectLst>
                <a:latin typeface="+mn-lt"/>
                <a:cs typeface="+mn-cs"/>
              </a:rPr>
              <a:t>Federated Identity Management across organizational and platform boundaries</a:t>
            </a:r>
          </a:p>
        </p:txBody>
      </p:sp>
      <p:pic>
        <p:nvPicPr>
          <p:cNvPr id="831507" name="Picture 19" descr="sl15-txt-identity"/>
          <p:cNvPicPr>
            <a:picLocks noChangeAspect="1" noChangeArrowheads="1"/>
          </p:cNvPicPr>
          <p:nvPr/>
        </p:nvPicPr>
        <p:blipFill>
          <a:blip r:embed="rId8"/>
          <a:srcRect/>
          <a:stretch>
            <a:fillRect/>
          </a:stretch>
        </p:blipFill>
        <p:spPr bwMode="auto">
          <a:xfrm>
            <a:off x="484188" y="598488"/>
            <a:ext cx="5319712" cy="493712"/>
          </a:xfrm>
          <a:prstGeom prst="rect">
            <a:avLst/>
          </a:prstGeom>
          <a:noFill/>
          <a:ln w="9525">
            <a:noFill/>
            <a:miter lim="800000"/>
            <a:headEnd/>
            <a:tailEnd/>
          </a:ln>
        </p:spPr>
      </p:pic>
      <p:pic>
        <p:nvPicPr>
          <p:cNvPr id="12304" name="Picture 7" descr="Dynamic"/>
          <p:cNvPicPr>
            <a:picLocks noChangeAspect="1" noChangeArrowheads="1"/>
          </p:cNvPicPr>
          <p:nvPr/>
        </p:nvPicPr>
        <p:blipFill>
          <a:blip r:embed="rId9"/>
          <a:srcRect/>
          <a:stretch>
            <a:fillRect/>
          </a:stretch>
        </p:blipFill>
        <p:spPr bwMode="auto">
          <a:xfrm>
            <a:off x="7112000" y="1301750"/>
            <a:ext cx="1109663" cy="347663"/>
          </a:xfrm>
          <a:prstGeom prst="rect">
            <a:avLst/>
          </a:prstGeom>
          <a:noFill/>
          <a:ln w="9525">
            <a:noFill/>
            <a:miter lim="800000"/>
            <a:headEnd/>
            <a:tailEnd/>
          </a:ln>
        </p:spPr>
      </p:pic>
      <p:pic>
        <p:nvPicPr>
          <p:cNvPr id="12305" name="Picture 8" descr="Rationalized"/>
          <p:cNvPicPr>
            <a:picLocks noChangeAspect="1" noChangeArrowheads="1"/>
          </p:cNvPicPr>
          <p:nvPr/>
        </p:nvPicPr>
        <p:blipFill>
          <a:blip r:embed="rId10"/>
          <a:srcRect/>
          <a:stretch>
            <a:fillRect/>
          </a:stretch>
        </p:blipFill>
        <p:spPr bwMode="auto">
          <a:xfrm>
            <a:off x="4840288" y="1301750"/>
            <a:ext cx="1519237" cy="280988"/>
          </a:xfrm>
          <a:prstGeom prst="rect">
            <a:avLst/>
          </a:prstGeom>
          <a:noFill/>
          <a:ln w="9525">
            <a:noFill/>
            <a:miter lim="800000"/>
            <a:headEnd/>
            <a:tailEnd/>
          </a:ln>
        </p:spPr>
      </p:pic>
      <p:pic>
        <p:nvPicPr>
          <p:cNvPr id="12306" name="Picture 9" descr="Standardized"/>
          <p:cNvPicPr>
            <a:picLocks noChangeArrowheads="1"/>
          </p:cNvPicPr>
          <p:nvPr/>
        </p:nvPicPr>
        <p:blipFill>
          <a:blip r:embed="rId11"/>
          <a:srcRect/>
          <a:stretch>
            <a:fillRect/>
          </a:stretch>
        </p:blipFill>
        <p:spPr bwMode="auto">
          <a:xfrm>
            <a:off x="2671763" y="1301750"/>
            <a:ext cx="1635125" cy="284163"/>
          </a:xfrm>
          <a:prstGeom prst="rect">
            <a:avLst/>
          </a:prstGeom>
          <a:noFill/>
          <a:ln w="9525">
            <a:noFill/>
            <a:miter lim="800000"/>
            <a:headEnd/>
            <a:tailEnd/>
          </a:ln>
        </p:spPr>
      </p:pic>
      <p:pic>
        <p:nvPicPr>
          <p:cNvPr id="12307" name="Picture 10" descr="Basic"/>
          <p:cNvPicPr>
            <a:picLocks noChangeAspect="1" noChangeArrowheads="1"/>
          </p:cNvPicPr>
          <p:nvPr/>
        </p:nvPicPr>
        <p:blipFill>
          <a:blip r:embed="rId12"/>
          <a:srcRect/>
          <a:stretch>
            <a:fillRect/>
          </a:stretch>
        </p:blipFill>
        <p:spPr bwMode="auto">
          <a:xfrm>
            <a:off x="1087438" y="1301750"/>
            <a:ext cx="635000" cy="280988"/>
          </a:xfrm>
          <a:prstGeom prst="rect">
            <a:avLst/>
          </a:prstGeom>
          <a:noFill/>
          <a:ln w="9525">
            <a:noFill/>
            <a:miter lim="800000"/>
            <a:headEnd/>
            <a:tailEnd/>
          </a:ln>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831507"/>
                                        </p:tgtEl>
                                        <p:attrNameLst>
                                          <p:attrName>style.visibility</p:attrName>
                                        </p:attrNameLst>
                                      </p:cBhvr>
                                      <p:to>
                                        <p:strVal val="visible"/>
                                      </p:to>
                                    </p:set>
                                    <p:animEffect transition="in" filter="barn(outVertical)">
                                      <p:cBhvr>
                                        <p:cTn id="7" dur="500"/>
                                        <p:tgtEl>
                                          <p:spTgt spid="8315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66" name="Rectangle 34"/>
          <p:cNvSpPr>
            <a:spLocks noGrp="1" noChangeArrowheads="1"/>
          </p:cNvSpPr>
          <p:nvPr>
            <p:ph type="title"/>
          </p:nvPr>
        </p:nvSpPr>
        <p:spPr>
          <a:xfrm>
            <a:off x="382588" y="-1676400"/>
            <a:ext cx="8380412" cy="1409700"/>
          </a:xfrm>
        </p:spPr>
        <p:txBody>
          <a:bodyPr/>
          <a:lstStyle/>
          <a:p>
            <a:pPr eaLnBrk="1" hangingPunct="1">
              <a:defRPr/>
            </a:pPr>
            <a:r>
              <a:rPr lang="en-US"/>
              <a:t>Infrastructure Optimization And IT Performance</a:t>
            </a:r>
          </a:p>
        </p:txBody>
      </p:sp>
      <p:graphicFrame>
        <p:nvGraphicFramePr>
          <p:cNvPr id="18571" name="Group 139"/>
          <p:cNvGraphicFramePr>
            <a:graphicFrameLocks noGrp="1"/>
          </p:cNvGraphicFramePr>
          <p:nvPr>
            <p:ph idx="4294967295"/>
          </p:nvPr>
        </p:nvGraphicFramePr>
        <p:xfrm>
          <a:off x="379413" y="2025650"/>
          <a:ext cx="8380412" cy="1698753"/>
        </p:xfrm>
        <a:graphic>
          <a:graphicData uri="http://schemas.openxmlformats.org/drawingml/2006/table">
            <a:tbl>
              <a:tblPr/>
              <a:tblGrid>
                <a:gridCol w="3467100"/>
                <a:gridCol w="1169987"/>
                <a:gridCol w="1984375"/>
                <a:gridCol w="1758950"/>
              </a:tblGrid>
              <a:tr h="519113">
                <a:tc>
                  <a:txBody>
                    <a:bodyPr/>
                    <a:lstStyle/>
                    <a:p>
                      <a:pPr marL="0" marR="0" lvl="0" indent="0" algn="l" defTabSz="914400" rtl="0" eaLnBrk="1" fontAlgn="base" latinLnBrk="0" hangingPunct="1">
                        <a:lnSpc>
                          <a:spcPct val="90000"/>
                        </a:lnSpc>
                        <a:spcBef>
                          <a:spcPct val="30000"/>
                        </a:spcBef>
                        <a:spcAft>
                          <a:spcPct val="0"/>
                        </a:spcAft>
                        <a:buClr>
                          <a:schemeClr val="tx2"/>
                        </a:buClr>
                        <a:buSzTx/>
                        <a:buFont typeface="Wingdings 2" pitchFamily="18" charset="2"/>
                        <a:buNone/>
                        <a:tabLst/>
                      </a:pPr>
                      <a:endParaRPr kumimoji="0" lang="en-US" sz="1400" b="0" i="0" u="none" strike="noStrike" cap="none" normalizeH="0" baseline="0" smtClean="0">
                        <a:ln>
                          <a:noFill/>
                        </a:ln>
                        <a:solidFill>
                          <a:schemeClr val="tx1"/>
                        </a:solidFill>
                        <a:effectLst>
                          <a:outerShdw blurRad="38100" dist="38100" dir="2700000" algn="tl">
                            <a:srgbClr val="000000"/>
                          </a:outerShdw>
                        </a:effectLst>
                        <a:latin typeface="Segoe Semibold" pitchFamily="34" charset="0"/>
                      </a:endParaRPr>
                    </a:p>
                  </a:txBody>
                  <a:tcPr anchor="ctr" horzOverflow="overflow">
                    <a:lnL w="381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solidFill>
                      <a:schemeClr val="bg1">
                        <a:alpha val="30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tx2"/>
                        </a:buClr>
                        <a:buSzTx/>
                        <a:buFont typeface="Wingdings 2" pitchFamily="18" charset="2"/>
                        <a:buNone/>
                        <a:tabLst/>
                      </a:pPr>
                      <a:r>
                        <a:rPr kumimoji="0" lang="en-US" sz="2100" b="1" i="0" u="none" strike="noStrike" cap="none" normalizeH="0" baseline="0" smtClean="0">
                          <a:ln>
                            <a:noFill/>
                          </a:ln>
                          <a:solidFill>
                            <a:schemeClr val="tx1"/>
                          </a:solidFill>
                          <a:effectLst>
                            <a:outerShdw blurRad="38100" dist="38100" dir="2700000" algn="tl">
                              <a:srgbClr val="000000"/>
                            </a:outerShdw>
                          </a:effectLst>
                          <a:latin typeface="Segoe Semibold" pitchFamily="34" charset="0"/>
                          <a:ea typeface="Times New Roman" pitchFamily="18" charset="0"/>
                          <a:cs typeface="Arial" charset="0"/>
                        </a:rPr>
                        <a:t>Basic</a:t>
                      </a:r>
                      <a:endParaRPr kumimoji="0" lang="en-US" sz="4500" b="1" i="0" u="none" strike="noStrike" cap="none" normalizeH="0" baseline="0" smtClean="0">
                        <a:ln>
                          <a:noFill/>
                        </a:ln>
                        <a:solidFill>
                          <a:schemeClr val="tx1"/>
                        </a:solidFill>
                        <a:effectLst>
                          <a:outerShdw blurRad="38100" dist="38100" dir="2700000" algn="tl">
                            <a:srgbClr val="000000"/>
                          </a:outerShdw>
                        </a:effectLst>
                        <a:latin typeface="Segoe Semibold" pitchFamily="34" charset="0"/>
                        <a:ea typeface="Times New Roman" pitchFamily="18" charset="0"/>
                        <a:cs typeface="Arial" charset="0"/>
                      </a:endParaRPr>
                    </a:p>
                  </a:txBody>
                  <a:tcPr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solidFill>
                      <a:schemeClr val="bg1">
                        <a:alpha val="30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tx2"/>
                        </a:buClr>
                        <a:buSzTx/>
                        <a:buFont typeface="Wingdings 2" pitchFamily="18" charset="2"/>
                        <a:buNone/>
                        <a:tabLst/>
                      </a:pPr>
                      <a:r>
                        <a:rPr kumimoji="0" lang="en-US" sz="2100" b="1" i="0" u="none" strike="noStrike" cap="none" normalizeH="0" baseline="0" smtClean="0">
                          <a:ln>
                            <a:noFill/>
                          </a:ln>
                          <a:solidFill>
                            <a:schemeClr val="tx1"/>
                          </a:solidFill>
                          <a:effectLst>
                            <a:outerShdw blurRad="38100" dist="38100" dir="2700000" algn="tl">
                              <a:srgbClr val="000000"/>
                            </a:outerShdw>
                          </a:effectLst>
                          <a:latin typeface="Segoe Semibold" pitchFamily="34" charset="0"/>
                          <a:ea typeface="Times New Roman" pitchFamily="18" charset="0"/>
                          <a:cs typeface="Arial" charset="0"/>
                        </a:rPr>
                        <a:t>Standardized</a:t>
                      </a:r>
                      <a:endParaRPr kumimoji="0" lang="en-US" sz="4500" b="1" i="0" u="none" strike="noStrike" cap="none" normalizeH="0" baseline="0" smtClean="0">
                        <a:ln>
                          <a:noFill/>
                        </a:ln>
                        <a:solidFill>
                          <a:schemeClr val="tx1"/>
                        </a:solidFill>
                        <a:effectLst>
                          <a:outerShdw blurRad="38100" dist="38100" dir="2700000" algn="tl">
                            <a:srgbClr val="000000"/>
                          </a:outerShdw>
                        </a:effectLst>
                        <a:latin typeface="Segoe Semibold" pitchFamily="34" charset="0"/>
                        <a:ea typeface="Times New Roman" pitchFamily="18" charset="0"/>
                        <a:cs typeface="Arial" charset="0"/>
                      </a:endParaRPr>
                    </a:p>
                  </a:txBody>
                  <a:tcPr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solidFill>
                      <a:schemeClr val="bg1">
                        <a:alpha val="30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tx2"/>
                        </a:buClr>
                        <a:buSzTx/>
                        <a:buFont typeface="Wingdings 2" pitchFamily="18" charset="2"/>
                        <a:buNone/>
                        <a:tabLst/>
                      </a:pPr>
                      <a:r>
                        <a:rPr kumimoji="0" lang="en-US" sz="2100" b="1" i="0" u="none" strike="noStrike" cap="none" normalizeH="0" baseline="0" smtClean="0">
                          <a:ln>
                            <a:noFill/>
                          </a:ln>
                          <a:solidFill>
                            <a:schemeClr val="tx1"/>
                          </a:solidFill>
                          <a:effectLst>
                            <a:outerShdw blurRad="38100" dist="38100" dir="2700000" algn="tl">
                              <a:srgbClr val="000000"/>
                            </a:outerShdw>
                          </a:effectLst>
                          <a:latin typeface="Segoe Semibold" pitchFamily="34" charset="0"/>
                          <a:ea typeface="Times New Roman" pitchFamily="18" charset="0"/>
                          <a:cs typeface="Arial" charset="0"/>
                        </a:rPr>
                        <a:t>Rationalized</a:t>
                      </a:r>
                      <a:endParaRPr kumimoji="0" lang="en-US" sz="4500" b="1" i="0" u="none" strike="noStrike" cap="none" normalizeH="0" baseline="0" smtClean="0">
                        <a:ln>
                          <a:noFill/>
                        </a:ln>
                        <a:solidFill>
                          <a:schemeClr val="tx1"/>
                        </a:solidFill>
                        <a:effectLst>
                          <a:outerShdw blurRad="38100" dist="38100" dir="2700000" algn="tl">
                            <a:srgbClr val="000000"/>
                          </a:outerShdw>
                        </a:effectLst>
                        <a:latin typeface="Segoe Semibold" pitchFamily="34" charset="0"/>
                        <a:ea typeface="Times New Roman" pitchFamily="18" charset="0"/>
                        <a:cs typeface="Arial" charset="0"/>
                      </a:endParaRPr>
                    </a:p>
                  </a:txBody>
                  <a:tcPr anchor="ctr" horzOverflow="overflow">
                    <a:lnL w="127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solidFill>
                      <a:schemeClr val="bg1">
                        <a:alpha val="30000"/>
                      </a:schemeClr>
                    </a:solidFill>
                  </a:tcPr>
                </a:tc>
              </a:tr>
              <a:tr h="420688">
                <a:tc>
                  <a:txBody>
                    <a:bodyPr/>
                    <a:lstStyle/>
                    <a:p>
                      <a:pPr marL="0" marR="0" lvl="0" indent="0" algn="l" defTabSz="914400" rtl="0" eaLnBrk="1" fontAlgn="base" latinLnBrk="0" hangingPunct="1">
                        <a:lnSpc>
                          <a:spcPct val="90000"/>
                        </a:lnSpc>
                        <a:spcBef>
                          <a:spcPct val="0"/>
                        </a:spcBef>
                        <a:spcAft>
                          <a:spcPct val="0"/>
                        </a:spcAft>
                        <a:buClr>
                          <a:schemeClr val="tx2"/>
                        </a:buClr>
                        <a:buSzTx/>
                        <a:buFont typeface="Wingdings 2" pitchFamily="18" charset="2"/>
                        <a:buNone/>
                        <a:tabLst/>
                      </a:pPr>
                      <a:r>
                        <a:rPr kumimoji="0" lang="en-US" sz="2100" b="0" i="0" u="none" strike="noStrike" cap="none" normalizeH="0" baseline="0" smtClean="0">
                          <a:ln>
                            <a:noFill/>
                          </a:ln>
                          <a:solidFill>
                            <a:schemeClr val="tx1"/>
                          </a:solidFill>
                          <a:effectLst>
                            <a:outerShdw blurRad="38100" dist="38100" dir="2700000" algn="tl">
                              <a:srgbClr val="000000"/>
                            </a:outerShdw>
                          </a:effectLst>
                          <a:latin typeface="Segoe Semibold" pitchFamily="34" charset="0"/>
                          <a:ea typeface="Times New Roman" pitchFamily="18" charset="0"/>
                          <a:cs typeface="Arial" charset="0"/>
                        </a:rPr>
                        <a:t>IT costs</a:t>
                      </a:r>
                      <a:endParaRPr kumimoji="0" lang="en-US" sz="4600" b="0" i="0" u="none" strike="noStrike" cap="none" normalizeH="0" baseline="0" smtClean="0">
                        <a:ln>
                          <a:noFill/>
                        </a:ln>
                        <a:solidFill>
                          <a:schemeClr val="tx1"/>
                        </a:solidFill>
                        <a:effectLst>
                          <a:outerShdw blurRad="38100" dist="38100" dir="2700000" algn="tl">
                            <a:srgbClr val="000000"/>
                          </a:outerShdw>
                        </a:effectLst>
                        <a:latin typeface="Segoe Semibold" pitchFamily="34" charset="0"/>
                        <a:ea typeface="Times New Roman" pitchFamily="18" charset="0"/>
                        <a:cs typeface="Arial" charset="0"/>
                      </a:endParaRPr>
                    </a:p>
                  </a:txBody>
                  <a:tcPr horzOverflow="overflow">
                    <a:lnL w="381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gradFill rotWithShape="1">
                      <a:gsLst>
                        <a:gs pos="0">
                          <a:schemeClr val="hlink">
                            <a:alpha val="30000"/>
                          </a:schemeClr>
                        </a:gs>
                        <a:gs pos="100000">
                          <a:schemeClr val="hlink">
                            <a:gamma/>
                            <a:shade val="46275"/>
                            <a:invGamma/>
                            <a:alpha val="30000"/>
                          </a:schemeClr>
                        </a:gs>
                      </a:gsLst>
                      <a:lin ang="5400000" scaled="1"/>
                    </a:gradFill>
                  </a:tcPr>
                </a:tc>
                <a:tc>
                  <a:txBody>
                    <a:bodyPr/>
                    <a:lstStyle/>
                    <a:p>
                      <a:pPr marL="0" marR="0" lvl="0" indent="0" algn="r" defTabSz="914400" rtl="0" eaLnBrk="1" fontAlgn="base" latinLnBrk="0" hangingPunct="1">
                        <a:lnSpc>
                          <a:spcPct val="90000"/>
                        </a:lnSpc>
                        <a:spcBef>
                          <a:spcPct val="0"/>
                        </a:spcBef>
                        <a:spcAft>
                          <a:spcPct val="0"/>
                        </a:spcAft>
                        <a:buClr>
                          <a:schemeClr val="tx2"/>
                        </a:buClr>
                        <a:buSzTx/>
                        <a:buFont typeface="Wingdings 2" pitchFamily="18" charset="2"/>
                        <a:buNone/>
                        <a:tabLst/>
                      </a:pPr>
                      <a:r>
                        <a:rPr kumimoji="0" lang="en-US" sz="2100" b="0" i="0" u="none" strike="noStrike" cap="none" normalizeH="0" baseline="0" smtClean="0">
                          <a:ln>
                            <a:noFill/>
                          </a:ln>
                          <a:solidFill>
                            <a:schemeClr val="tx1"/>
                          </a:solidFill>
                          <a:effectLst>
                            <a:outerShdw blurRad="38100" dist="38100" dir="2700000" algn="tl">
                              <a:srgbClr val="000000"/>
                            </a:outerShdw>
                          </a:effectLst>
                          <a:latin typeface="Segoe Semibold" pitchFamily="34" charset="0"/>
                          <a:ea typeface="Times New Roman" pitchFamily="18" charset="0"/>
                          <a:cs typeface="Arial" charset="0"/>
                        </a:rPr>
                        <a:t>  $1,320</a:t>
                      </a:r>
                      <a:endParaRPr kumimoji="0" lang="en-US" sz="4600" b="0" i="0" u="none" strike="noStrike" cap="none" normalizeH="0" baseline="0" smtClean="0">
                        <a:ln>
                          <a:noFill/>
                        </a:ln>
                        <a:solidFill>
                          <a:schemeClr val="tx1"/>
                        </a:solidFill>
                        <a:effectLst>
                          <a:outerShdw blurRad="38100" dist="38100" dir="2700000" algn="tl">
                            <a:srgbClr val="000000"/>
                          </a:outerShdw>
                        </a:effectLst>
                        <a:latin typeface="Segoe Semibold" pitchFamily="34" charset="0"/>
                        <a:ea typeface="Times New Roman" pitchFamily="18" charset="0"/>
                        <a:cs typeface="Arial" charset="0"/>
                      </a:endParaRPr>
                    </a:p>
                  </a:txBody>
                  <a:tcP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gradFill rotWithShape="1">
                      <a:gsLst>
                        <a:gs pos="0">
                          <a:schemeClr val="hlink">
                            <a:alpha val="30000"/>
                          </a:schemeClr>
                        </a:gs>
                        <a:gs pos="100000">
                          <a:schemeClr val="hlink">
                            <a:gamma/>
                            <a:shade val="46275"/>
                            <a:invGamma/>
                            <a:alpha val="30000"/>
                          </a:schemeClr>
                        </a:gs>
                      </a:gsLst>
                      <a:lin ang="5400000" scaled="1"/>
                    </a:gradFill>
                  </a:tcPr>
                </a:tc>
                <a:tc>
                  <a:txBody>
                    <a:bodyPr/>
                    <a:lstStyle/>
                    <a:p>
                      <a:pPr marL="0" marR="0" lvl="0" indent="0" algn="r" defTabSz="914400" rtl="0" eaLnBrk="1" fontAlgn="base" latinLnBrk="0" hangingPunct="1">
                        <a:lnSpc>
                          <a:spcPct val="90000"/>
                        </a:lnSpc>
                        <a:spcBef>
                          <a:spcPct val="0"/>
                        </a:spcBef>
                        <a:spcAft>
                          <a:spcPct val="0"/>
                        </a:spcAft>
                        <a:buClr>
                          <a:schemeClr val="tx2"/>
                        </a:buClr>
                        <a:buSzTx/>
                        <a:buFont typeface="Wingdings 2" pitchFamily="18" charset="2"/>
                        <a:buNone/>
                        <a:tabLst/>
                      </a:pPr>
                      <a:r>
                        <a:rPr kumimoji="0" lang="en-US" sz="2100" b="0" i="0" u="none" strike="noStrike" cap="none" normalizeH="0" baseline="0" smtClean="0">
                          <a:ln>
                            <a:noFill/>
                          </a:ln>
                          <a:solidFill>
                            <a:schemeClr val="tx1"/>
                          </a:solidFill>
                          <a:effectLst>
                            <a:outerShdw blurRad="38100" dist="38100" dir="2700000" algn="tl">
                              <a:srgbClr val="000000"/>
                            </a:outerShdw>
                          </a:effectLst>
                          <a:latin typeface="Segoe Semibold" pitchFamily="34" charset="0"/>
                          <a:ea typeface="Times New Roman" pitchFamily="18" charset="0"/>
                          <a:cs typeface="Arial" charset="0"/>
                        </a:rPr>
                        <a:t>$580</a:t>
                      </a:r>
                      <a:endParaRPr kumimoji="0" lang="en-US" sz="4600" b="0" i="0" u="none" strike="noStrike" cap="none" normalizeH="0" baseline="0" smtClean="0">
                        <a:ln>
                          <a:noFill/>
                        </a:ln>
                        <a:solidFill>
                          <a:schemeClr val="tx1"/>
                        </a:solidFill>
                        <a:effectLst>
                          <a:outerShdw blurRad="38100" dist="38100" dir="2700000" algn="tl">
                            <a:srgbClr val="000000"/>
                          </a:outerShdw>
                        </a:effectLst>
                        <a:latin typeface="Segoe Semibold" pitchFamily="34" charset="0"/>
                        <a:ea typeface="Times New Roman" pitchFamily="18" charset="0"/>
                        <a:cs typeface="Arial" charset="0"/>
                      </a:endParaRPr>
                    </a:p>
                  </a:txBody>
                  <a:tcPr marR="320040"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gradFill rotWithShape="1">
                      <a:gsLst>
                        <a:gs pos="0">
                          <a:schemeClr val="hlink">
                            <a:alpha val="30000"/>
                          </a:schemeClr>
                        </a:gs>
                        <a:gs pos="100000">
                          <a:schemeClr val="hlink">
                            <a:gamma/>
                            <a:shade val="46275"/>
                            <a:invGamma/>
                            <a:alpha val="30000"/>
                          </a:schemeClr>
                        </a:gs>
                      </a:gsLst>
                      <a:lin ang="5400000" scaled="1"/>
                    </a:gradFill>
                  </a:tcPr>
                </a:tc>
                <a:tc>
                  <a:txBody>
                    <a:bodyPr/>
                    <a:lstStyle/>
                    <a:p>
                      <a:pPr marL="0" marR="0" lvl="0" indent="0" algn="r" defTabSz="914400" rtl="0" eaLnBrk="1" fontAlgn="base" latinLnBrk="0" hangingPunct="1">
                        <a:lnSpc>
                          <a:spcPct val="90000"/>
                        </a:lnSpc>
                        <a:spcBef>
                          <a:spcPct val="0"/>
                        </a:spcBef>
                        <a:spcAft>
                          <a:spcPct val="0"/>
                        </a:spcAft>
                        <a:buClr>
                          <a:schemeClr val="tx2"/>
                        </a:buClr>
                        <a:buSzTx/>
                        <a:buFont typeface="Wingdings 2" pitchFamily="18" charset="2"/>
                        <a:buNone/>
                        <a:tabLst/>
                      </a:pPr>
                      <a:r>
                        <a:rPr kumimoji="0" lang="en-US" sz="2100" b="0" i="0" u="none" strike="noStrike" cap="none" normalizeH="0" baseline="0" smtClean="0">
                          <a:ln>
                            <a:noFill/>
                          </a:ln>
                          <a:solidFill>
                            <a:schemeClr val="tx1"/>
                          </a:solidFill>
                          <a:effectLst>
                            <a:outerShdw blurRad="38100" dist="38100" dir="2700000" algn="tl">
                              <a:srgbClr val="000000"/>
                            </a:outerShdw>
                          </a:effectLst>
                          <a:latin typeface="Segoe Semibold" pitchFamily="34" charset="0"/>
                          <a:ea typeface="Times New Roman" pitchFamily="18" charset="0"/>
                          <a:cs typeface="Arial" charset="0"/>
                        </a:rPr>
                        <a:t>$230</a:t>
                      </a:r>
                      <a:endParaRPr kumimoji="0" lang="en-US" sz="4600" b="0" i="0" u="none" strike="noStrike" cap="none" normalizeH="0" baseline="0" smtClean="0">
                        <a:ln>
                          <a:noFill/>
                        </a:ln>
                        <a:solidFill>
                          <a:schemeClr val="tx1"/>
                        </a:solidFill>
                        <a:effectLst>
                          <a:outerShdw blurRad="38100" dist="38100" dir="2700000" algn="tl">
                            <a:srgbClr val="000000"/>
                          </a:outerShdw>
                        </a:effectLst>
                        <a:latin typeface="Segoe Semibold" pitchFamily="34" charset="0"/>
                        <a:ea typeface="Times New Roman" pitchFamily="18" charset="0"/>
                        <a:cs typeface="Arial" charset="0"/>
                      </a:endParaRPr>
                    </a:p>
                  </a:txBody>
                  <a:tcPr marR="320040" horzOverflow="overflow">
                    <a:lnL w="127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gradFill rotWithShape="1">
                      <a:gsLst>
                        <a:gs pos="0">
                          <a:schemeClr val="hlink">
                            <a:alpha val="30000"/>
                          </a:schemeClr>
                        </a:gs>
                        <a:gs pos="100000">
                          <a:schemeClr val="hlink">
                            <a:gamma/>
                            <a:shade val="46275"/>
                            <a:invGamma/>
                            <a:alpha val="30000"/>
                          </a:schemeClr>
                        </a:gs>
                      </a:gsLst>
                      <a:lin ang="5400000" scaled="1"/>
                    </a:gradFill>
                  </a:tcPr>
                </a:tc>
              </a:tr>
              <a:tr h="254000">
                <a:tc>
                  <a:txBody>
                    <a:bodyPr/>
                    <a:lstStyle/>
                    <a:p>
                      <a:pPr marL="0" marR="0" lvl="0" indent="0" algn="l" defTabSz="914400" rtl="0" eaLnBrk="1" fontAlgn="base" latinLnBrk="0" hangingPunct="1">
                        <a:lnSpc>
                          <a:spcPct val="90000"/>
                        </a:lnSpc>
                        <a:spcBef>
                          <a:spcPct val="0"/>
                        </a:spcBef>
                        <a:spcAft>
                          <a:spcPct val="0"/>
                        </a:spcAft>
                        <a:buClr>
                          <a:schemeClr val="tx2"/>
                        </a:buClr>
                        <a:buSzTx/>
                        <a:buFont typeface="Wingdings 2" pitchFamily="18" charset="2"/>
                        <a:buNone/>
                        <a:tabLst/>
                      </a:pPr>
                      <a:r>
                        <a:rPr kumimoji="0" lang="en-US" sz="2100" b="0" i="0" u="none" strike="noStrike" cap="none" normalizeH="0" baseline="0" smtClean="0">
                          <a:ln>
                            <a:noFill/>
                          </a:ln>
                          <a:solidFill>
                            <a:schemeClr val="tx1"/>
                          </a:solidFill>
                          <a:effectLst>
                            <a:outerShdw blurRad="38100" dist="38100" dir="2700000" algn="tl">
                              <a:srgbClr val="000000"/>
                            </a:outerShdw>
                          </a:effectLst>
                          <a:latin typeface="Segoe Semibold" pitchFamily="34" charset="0"/>
                          <a:ea typeface="Times New Roman" pitchFamily="18" charset="0"/>
                          <a:cs typeface="Arial" charset="0"/>
                        </a:rPr>
                        <a:t>Service Levels </a:t>
                      </a:r>
                      <a:r>
                        <a:rPr kumimoji="0" lang="en-US" sz="1300" b="0" i="0" u="none" strike="noStrike" cap="none" normalizeH="0" baseline="0" smtClean="0">
                          <a:ln>
                            <a:noFill/>
                          </a:ln>
                          <a:solidFill>
                            <a:schemeClr val="tx1"/>
                          </a:solidFill>
                          <a:effectLst>
                            <a:outerShdw blurRad="38100" dist="38100" dir="2700000" algn="tl">
                              <a:srgbClr val="000000"/>
                            </a:outerShdw>
                          </a:effectLst>
                          <a:latin typeface="Segoe Semibold" pitchFamily="34" charset="0"/>
                          <a:ea typeface="Times New Roman" pitchFamily="18" charset="0"/>
                          <a:cs typeface="Arial" charset="0"/>
                        </a:rPr>
                        <a:t>(# Svc Desk Calls)</a:t>
                      </a:r>
                      <a:endParaRPr kumimoji="0" lang="en-US" sz="3100" b="0" i="0" u="none" strike="noStrike" cap="none" normalizeH="0" baseline="0" smtClean="0">
                        <a:ln>
                          <a:noFill/>
                        </a:ln>
                        <a:solidFill>
                          <a:schemeClr val="tx1"/>
                        </a:solidFill>
                        <a:effectLst>
                          <a:outerShdw blurRad="38100" dist="38100" dir="2700000" algn="tl">
                            <a:srgbClr val="000000"/>
                          </a:outerShdw>
                        </a:effectLst>
                        <a:latin typeface="Segoe Semibold" pitchFamily="34" charset="0"/>
                        <a:ea typeface="Times New Roman" pitchFamily="18" charset="0"/>
                        <a:cs typeface="Arial" charset="0"/>
                      </a:endParaRPr>
                    </a:p>
                  </a:txBody>
                  <a:tcPr horzOverflow="overflow">
                    <a:lnL w="381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gradFill rotWithShape="1">
                      <a:gsLst>
                        <a:gs pos="0">
                          <a:schemeClr val="hlink">
                            <a:alpha val="30000"/>
                          </a:schemeClr>
                        </a:gs>
                        <a:gs pos="100000">
                          <a:schemeClr val="hlink">
                            <a:gamma/>
                            <a:shade val="46275"/>
                            <a:invGamma/>
                            <a:alpha val="30000"/>
                          </a:schemeClr>
                        </a:gs>
                      </a:gsLst>
                      <a:lin ang="5400000" scaled="1"/>
                    </a:gradFill>
                  </a:tcPr>
                </a:tc>
                <a:tc>
                  <a:txBody>
                    <a:bodyPr/>
                    <a:lstStyle/>
                    <a:p>
                      <a:pPr marL="0" marR="0" lvl="0" indent="0" algn="r" defTabSz="914400" rtl="0" eaLnBrk="1" fontAlgn="base" latinLnBrk="0" hangingPunct="1">
                        <a:lnSpc>
                          <a:spcPct val="90000"/>
                        </a:lnSpc>
                        <a:spcBef>
                          <a:spcPct val="0"/>
                        </a:spcBef>
                        <a:spcAft>
                          <a:spcPct val="0"/>
                        </a:spcAft>
                        <a:buClr>
                          <a:schemeClr val="tx2"/>
                        </a:buClr>
                        <a:buSzTx/>
                        <a:buFont typeface="Wingdings 2" pitchFamily="18" charset="2"/>
                        <a:buNone/>
                        <a:tabLst/>
                      </a:pPr>
                      <a:r>
                        <a:rPr kumimoji="0" lang="en-US" sz="2100" b="0" i="0" u="none" strike="noStrike" cap="none" normalizeH="0" baseline="0" smtClean="0">
                          <a:ln>
                            <a:noFill/>
                          </a:ln>
                          <a:solidFill>
                            <a:schemeClr val="tx1"/>
                          </a:solidFill>
                          <a:effectLst>
                            <a:outerShdw blurRad="38100" dist="38100" dir="2700000" algn="tl">
                              <a:srgbClr val="000000"/>
                            </a:outerShdw>
                          </a:effectLst>
                          <a:latin typeface="Segoe Semibold" pitchFamily="34" charset="0"/>
                          <a:ea typeface="Times New Roman" pitchFamily="18" charset="0"/>
                          <a:cs typeface="Arial" charset="0"/>
                        </a:rPr>
                        <a:t>8.4</a:t>
                      </a:r>
                      <a:endParaRPr kumimoji="0" lang="en-US" sz="4600" b="0" i="0" u="none" strike="noStrike" cap="none" normalizeH="0" baseline="0" smtClean="0">
                        <a:ln>
                          <a:noFill/>
                        </a:ln>
                        <a:solidFill>
                          <a:schemeClr val="tx1"/>
                        </a:solidFill>
                        <a:effectLst>
                          <a:outerShdw blurRad="38100" dist="38100" dir="2700000" algn="tl">
                            <a:srgbClr val="000000"/>
                          </a:outerShdw>
                        </a:effectLst>
                        <a:latin typeface="Segoe Semibold" pitchFamily="34" charset="0"/>
                        <a:ea typeface="Times New Roman" pitchFamily="18" charset="0"/>
                        <a:cs typeface="Arial" charset="0"/>
                      </a:endParaRPr>
                    </a:p>
                  </a:txBody>
                  <a:tcP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gradFill rotWithShape="1">
                      <a:gsLst>
                        <a:gs pos="0">
                          <a:schemeClr val="hlink">
                            <a:alpha val="30000"/>
                          </a:schemeClr>
                        </a:gs>
                        <a:gs pos="100000">
                          <a:schemeClr val="hlink">
                            <a:gamma/>
                            <a:shade val="46275"/>
                            <a:invGamma/>
                            <a:alpha val="30000"/>
                          </a:schemeClr>
                        </a:gs>
                      </a:gsLst>
                      <a:lin ang="5400000" scaled="1"/>
                    </a:gradFill>
                  </a:tcPr>
                </a:tc>
                <a:tc>
                  <a:txBody>
                    <a:bodyPr/>
                    <a:lstStyle/>
                    <a:p>
                      <a:pPr marL="0" marR="0" lvl="0" indent="0" algn="r" defTabSz="914400" rtl="0" eaLnBrk="1" fontAlgn="base" latinLnBrk="0" hangingPunct="1">
                        <a:lnSpc>
                          <a:spcPct val="90000"/>
                        </a:lnSpc>
                        <a:spcBef>
                          <a:spcPct val="0"/>
                        </a:spcBef>
                        <a:spcAft>
                          <a:spcPct val="0"/>
                        </a:spcAft>
                        <a:buClr>
                          <a:schemeClr val="tx2"/>
                        </a:buClr>
                        <a:buSzTx/>
                        <a:buFont typeface="Wingdings 2" pitchFamily="18" charset="2"/>
                        <a:buNone/>
                        <a:tabLst/>
                      </a:pPr>
                      <a:r>
                        <a:rPr kumimoji="0" lang="en-US" sz="2100" b="0" i="0" u="none" strike="noStrike" cap="none" normalizeH="0" baseline="0" smtClean="0">
                          <a:ln>
                            <a:noFill/>
                          </a:ln>
                          <a:solidFill>
                            <a:schemeClr val="tx1"/>
                          </a:solidFill>
                          <a:effectLst>
                            <a:outerShdw blurRad="38100" dist="38100" dir="2700000" algn="tl">
                              <a:srgbClr val="000000"/>
                            </a:outerShdw>
                          </a:effectLst>
                          <a:latin typeface="Segoe Semibold" pitchFamily="34" charset="0"/>
                          <a:ea typeface="Times New Roman" pitchFamily="18" charset="0"/>
                          <a:cs typeface="Arial" charset="0"/>
                        </a:rPr>
                        <a:t>8.5</a:t>
                      </a:r>
                      <a:endParaRPr kumimoji="0" lang="en-US" sz="4600" b="0" i="0" u="none" strike="noStrike" cap="none" normalizeH="0" baseline="0" smtClean="0">
                        <a:ln>
                          <a:noFill/>
                        </a:ln>
                        <a:solidFill>
                          <a:schemeClr val="tx1"/>
                        </a:solidFill>
                        <a:effectLst>
                          <a:outerShdw blurRad="38100" dist="38100" dir="2700000" algn="tl">
                            <a:srgbClr val="000000"/>
                          </a:outerShdw>
                        </a:effectLst>
                        <a:latin typeface="Segoe Semibold" pitchFamily="34" charset="0"/>
                        <a:ea typeface="Times New Roman" pitchFamily="18" charset="0"/>
                        <a:cs typeface="Arial" charset="0"/>
                      </a:endParaRPr>
                    </a:p>
                  </a:txBody>
                  <a:tcPr marR="320040"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gradFill rotWithShape="1">
                      <a:gsLst>
                        <a:gs pos="0">
                          <a:schemeClr val="hlink">
                            <a:alpha val="30000"/>
                          </a:schemeClr>
                        </a:gs>
                        <a:gs pos="100000">
                          <a:schemeClr val="hlink">
                            <a:gamma/>
                            <a:shade val="46275"/>
                            <a:invGamma/>
                            <a:alpha val="30000"/>
                          </a:schemeClr>
                        </a:gs>
                      </a:gsLst>
                      <a:lin ang="5400000" scaled="1"/>
                    </a:gradFill>
                  </a:tcPr>
                </a:tc>
                <a:tc>
                  <a:txBody>
                    <a:bodyPr/>
                    <a:lstStyle/>
                    <a:p>
                      <a:pPr marL="0" marR="0" lvl="0" indent="0" algn="r" defTabSz="914400" rtl="0" eaLnBrk="1" fontAlgn="base" latinLnBrk="0" hangingPunct="1">
                        <a:lnSpc>
                          <a:spcPct val="90000"/>
                        </a:lnSpc>
                        <a:spcBef>
                          <a:spcPct val="0"/>
                        </a:spcBef>
                        <a:spcAft>
                          <a:spcPct val="0"/>
                        </a:spcAft>
                        <a:buClr>
                          <a:schemeClr val="tx2"/>
                        </a:buClr>
                        <a:buSzTx/>
                        <a:buFont typeface="Wingdings 2" pitchFamily="18" charset="2"/>
                        <a:buNone/>
                        <a:tabLst/>
                      </a:pPr>
                      <a:r>
                        <a:rPr kumimoji="0" lang="en-US" sz="2100" b="0" i="0" u="none" strike="noStrike" cap="none" normalizeH="0" baseline="0" smtClean="0">
                          <a:ln>
                            <a:noFill/>
                          </a:ln>
                          <a:solidFill>
                            <a:schemeClr val="tx1"/>
                          </a:solidFill>
                          <a:effectLst>
                            <a:outerShdw blurRad="38100" dist="38100" dir="2700000" algn="tl">
                              <a:srgbClr val="000000"/>
                            </a:outerShdw>
                          </a:effectLst>
                          <a:latin typeface="Segoe Semibold" pitchFamily="34" charset="0"/>
                          <a:ea typeface="Times New Roman" pitchFamily="18" charset="0"/>
                          <a:cs typeface="Arial" charset="0"/>
                        </a:rPr>
                        <a:t>7.7</a:t>
                      </a:r>
                      <a:endParaRPr kumimoji="0" lang="en-US" sz="4600" b="0" i="0" u="none" strike="noStrike" cap="none" normalizeH="0" baseline="0" smtClean="0">
                        <a:ln>
                          <a:noFill/>
                        </a:ln>
                        <a:solidFill>
                          <a:schemeClr val="tx1"/>
                        </a:solidFill>
                        <a:effectLst>
                          <a:outerShdw blurRad="38100" dist="38100" dir="2700000" algn="tl">
                            <a:srgbClr val="000000"/>
                          </a:outerShdw>
                        </a:effectLst>
                        <a:latin typeface="Segoe Semibold" pitchFamily="34" charset="0"/>
                        <a:ea typeface="Times New Roman" pitchFamily="18" charset="0"/>
                        <a:cs typeface="Arial" charset="0"/>
                      </a:endParaRPr>
                    </a:p>
                  </a:txBody>
                  <a:tcPr marR="320040" horzOverflow="overflow">
                    <a:lnL w="127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gradFill rotWithShape="1">
                      <a:gsLst>
                        <a:gs pos="0">
                          <a:schemeClr val="hlink">
                            <a:alpha val="30000"/>
                          </a:schemeClr>
                        </a:gs>
                        <a:gs pos="100000">
                          <a:schemeClr val="hlink">
                            <a:gamma/>
                            <a:shade val="46275"/>
                            <a:invGamma/>
                            <a:alpha val="30000"/>
                          </a:schemeClr>
                        </a:gs>
                      </a:gsLst>
                      <a:lin ang="5400000" scaled="1"/>
                    </a:gradFill>
                  </a:tcPr>
                </a:tc>
              </a:tr>
              <a:tr h="225425">
                <a:tc>
                  <a:txBody>
                    <a:bodyPr/>
                    <a:lstStyle/>
                    <a:p>
                      <a:pPr marL="0" marR="0" lvl="0" indent="0" algn="l" defTabSz="914400" rtl="0" eaLnBrk="1" fontAlgn="base" latinLnBrk="0" hangingPunct="1">
                        <a:lnSpc>
                          <a:spcPct val="90000"/>
                        </a:lnSpc>
                        <a:spcBef>
                          <a:spcPct val="0"/>
                        </a:spcBef>
                        <a:spcAft>
                          <a:spcPct val="0"/>
                        </a:spcAft>
                        <a:buClr>
                          <a:schemeClr val="tx2"/>
                        </a:buClr>
                        <a:buSzTx/>
                        <a:buFont typeface="Wingdings 2" pitchFamily="18" charset="2"/>
                        <a:buNone/>
                        <a:tabLst/>
                      </a:pPr>
                      <a:r>
                        <a:rPr kumimoji="0" lang="en-US" sz="2100" b="0" i="0" u="none" strike="noStrike" cap="none" normalizeH="0" baseline="0" smtClean="0">
                          <a:ln>
                            <a:noFill/>
                          </a:ln>
                          <a:solidFill>
                            <a:schemeClr val="tx1"/>
                          </a:solidFill>
                          <a:effectLst>
                            <a:outerShdw blurRad="38100" dist="38100" dir="2700000" algn="tl">
                              <a:srgbClr val="000000"/>
                            </a:outerShdw>
                          </a:effectLst>
                          <a:latin typeface="Segoe Semibold" pitchFamily="34" charset="0"/>
                          <a:ea typeface="Times New Roman" pitchFamily="18" charset="0"/>
                          <a:cs typeface="Arial" charset="0"/>
                        </a:rPr>
                        <a:t>Business Agility </a:t>
                      </a:r>
                      <a:r>
                        <a:rPr kumimoji="0" lang="en-US" sz="1300" b="0" i="0" u="none" strike="noStrike" cap="none" normalizeH="0" baseline="0" smtClean="0">
                          <a:ln>
                            <a:noFill/>
                          </a:ln>
                          <a:solidFill>
                            <a:schemeClr val="tx1"/>
                          </a:solidFill>
                          <a:effectLst>
                            <a:outerShdw blurRad="38100" dist="38100" dir="2700000" algn="tl">
                              <a:srgbClr val="000000"/>
                            </a:outerShdw>
                          </a:effectLst>
                          <a:latin typeface="Segoe Semibold" pitchFamily="34" charset="0"/>
                          <a:ea typeface="Times New Roman" pitchFamily="18" charset="0"/>
                          <a:cs typeface="Arial" charset="0"/>
                        </a:rPr>
                        <a:t>(# weeks)</a:t>
                      </a:r>
                      <a:r>
                        <a:rPr kumimoji="0" lang="en-US" sz="1900" b="0" i="0" u="none" strike="noStrike" cap="none" normalizeH="0" baseline="0" smtClean="0">
                          <a:ln>
                            <a:noFill/>
                          </a:ln>
                          <a:solidFill>
                            <a:schemeClr val="tx1"/>
                          </a:solidFill>
                          <a:effectLst>
                            <a:outerShdw blurRad="38100" dist="38100" dir="2700000" algn="tl">
                              <a:srgbClr val="000000"/>
                            </a:outerShdw>
                          </a:effectLst>
                          <a:latin typeface="Segoe Semibold" pitchFamily="34" charset="0"/>
                          <a:ea typeface="Times New Roman" pitchFamily="18" charset="0"/>
                          <a:cs typeface="Arial" charset="0"/>
                        </a:rPr>
                        <a:t> </a:t>
                      </a:r>
                      <a:endParaRPr kumimoji="0" lang="en-US" sz="4200" b="0" i="0" u="none" strike="noStrike" cap="none" normalizeH="0" baseline="0" smtClean="0">
                        <a:ln>
                          <a:noFill/>
                        </a:ln>
                        <a:solidFill>
                          <a:schemeClr val="tx1"/>
                        </a:solidFill>
                        <a:effectLst>
                          <a:outerShdw blurRad="38100" dist="38100" dir="2700000" algn="tl">
                            <a:srgbClr val="000000"/>
                          </a:outerShdw>
                        </a:effectLst>
                        <a:latin typeface="Segoe Semibold" pitchFamily="34" charset="0"/>
                        <a:ea typeface="Times New Roman" pitchFamily="18" charset="0"/>
                        <a:cs typeface="Arial" charset="0"/>
                      </a:endParaRPr>
                    </a:p>
                  </a:txBody>
                  <a:tcPr horzOverflow="overflow">
                    <a:lnL w="381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gradFill rotWithShape="1">
                      <a:gsLst>
                        <a:gs pos="0">
                          <a:schemeClr val="hlink">
                            <a:alpha val="30000"/>
                          </a:schemeClr>
                        </a:gs>
                        <a:gs pos="100000">
                          <a:schemeClr val="hlink">
                            <a:gamma/>
                            <a:shade val="46275"/>
                            <a:invGamma/>
                            <a:alpha val="30000"/>
                          </a:schemeClr>
                        </a:gs>
                      </a:gsLst>
                      <a:lin ang="5400000" scaled="1"/>
                    </a:gradFill>
                  </a:tcPr>
                </a:tc>
                <a:tc>
                  <a:txBody>
                    <a:bodyPr/>
                    <a:lstStyle/>
                    <a:p>
                      <a:pPr marL="0" marR="0" lvl="0" indent="0" algn="r" defTabSz="914400" rtl="0" eaLnBrk="1" fontAlgn="base" latinLnBrk="0" hangingPunct="1">
                        <a:lnSpc>
                          <a:spcPct val="90000"/>
                        </a:lnSpc>
                        <a:spcBef>
                          <a:spcPct val="0"/>
                        </a:spcBef>
                        <a:spcAft>
                          <a:spcPct val="0"/>
                        </a:spcAft>
                        <a:buClr>
                          <a:schemeClr val="tx2"/>
                        </a:buClr>
                        <a:buSzTx/>
                        <a:buFont typeface="Wingdings 2" pitchFamily="18" charset="2"/>
                        <a:buNone/>
                        <a:tabLst/>
                      </a:pPr>
                      <a:r>
                        <a:rPr kumimoji="0" lang="en-US" sz="2100" b="0" i="0" u="none" strike="noStrike" cap="none" normalizeH="0" baseline="0" smtClean="0">
                          <a:ln>
                            <a:noFill/>
                          </a:ln>
                          <a:solidFill>
                            <a:schemeClr val="tx1"/>
                          </a:solidFill>
                          <a:effectLst>
                            <a:outerShdw blurRad="38100" dist="38100" dir="2700000" algn="tl">
                              <a:srgbClr val="000000"/>
                            </a:outerShdw>
                          </a:effectLst>
                          <a:latin typeface="Segoe Semibold" pitchFamily="34" charset="0"/>
                          <a:ea typeface="Times New Roman" pitchFamily="18" charset="0"/>
                          <a:cs typeface="Arial" charset="0"/>
                        </a:rPr>
                        <a:t>5.4</a:t>
                      </a:r>
                      <a:endParaRPr kumimoji="0" lang="en-US" sz="4600" b="0" i="0" u="none" strike="noStrike" cap="none" normalizeH="0" baseline="0" smtClean="0">
                        <a:ln>
                          <a:noFill/>
                        </a:ln>
                        <a:solidFill>
                          <a:schemeClr val="tx1"/>
                        </a:solidFill>
                        <a:effectLst>
                          <a:outerShdw blurRad="38100" dist="38100" dir="2700000" algn="tl">
                            <a:srgbClr val="000000"/>
                          </a:outerShdw>
                        </a:effectLst>
                        <a:latin typeface="Segoe Semibold" pitchFamily="34" charset="0"/>
                        <a:ea typeface="Times New Roman" pitchFamily="18" charset="0"/>
                        <a:cs typeface="Arial" charset="0"/>
                      </a:endParaRPr>
                    </a:p>
                  </a:txBody>
                  <a:tcP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gradFill rotWithShape="1">
                      <a:gsLst>
                        <a:gs pos="0">
                          <a:schemeClr val="hlink">
                            <a:alpha val="30000"/>
                          </a:schemeClr>
                        </a:gs>
                        <a:gs pos="100000">
                          <a:schemeClr val="hlink">
                            <a:gamma/>
                            <a:shade val="46275"/>
                            <a:invGamma/>
                            <a:alpha val="30000"/>
                          </a:schemeClr>
                        </a:gs>
                      </a:gsLst>
                      <a:lin ang="5400000" scaled="1"/>
                    </a:gradFill>
                  </a:tcPr>
                </a:tc>
                <a:tc>
                  <a:txBody>
                    <a:bodyPr/>
                    <a:lstStyle/>
                    <a:p>
                      <a:pPr marL="0" marR="0" lvl="0" indent="0" algn="r" defTabSz="914400" rtl="0" eaLnBrk="1" fontAlgn="base" latinLnBrk="0" hangingPunct="1">
                        <a:lnSpc>
                          <a:spcPct val="90000"/>
                        </a:lnSpc>
                        <a:spcBef>
                          <a:spcPct val="0"/>
                        </a:spcBef>
                        <a:spcAft>
                          <a:spcPct val="0"/>
                        </a:spcAft>
                        <a:buClr>
                          <a:schemeClr val="tx2"/>
                        </a:buClr>
                        <a:buSzTx/>
                        <a:buFont typeface="Wingdings 2" pitchFamily="18" charset="2"/>
                        <a:buNone/>
                        <a:tabLst/>
                      </a:pPr>
                      <a:r>
                        <a:rPr kumimoji="0" lang="en-US" sz="2100" b="0" i="0" u="none" strike="noStrike" cap="none" normalizeH="0" baseline="0" smtClean="0">
                          <a:ln>
                            <a:noFill/>
                          </a:ln>
                          <a:solidFill>
                            <a:schemeClr val="tx1"/>
                          </a:solidFill>
                          <a:effectLst>
                            <a:outerShdw blurRad="38100" dist="38100" dir="2700000" algn="tl">
                              <a:srgbClr val="000000"/>
                            </a:outerShdw>
                          </a:effectLst>
                          <a:latin typeface="Segoe Semibold" pitchFamily="34" charset="0"/>
                          <a:ea typeface="Times New Roman" pitchFamily="18" charset="0"/>
                          <a:cs typeface="Arial" charset="0"/>
                        </a:rPr>
                        <a:t>5.2</a:t>
                      </a:r>
                      <a:endParaRPr kumimoji="0" lang="en-US" sz="4600" b="0" i="0" u="none" strike="noStrike" cap="none" normalizeH="0" baseline="0" smtClean="0">
                        <a:ln>
                          <a:noFill/>
                        </a:ln>
                        <a:solidFill>
                          <a:schemeClr val="tx1"/>
                        </a:solidFill>
                        <a:effectLst>
                          <a:outerShdw blurRad="38100" dist="38100" dir="2700000" algn="tl">
                            <a:srgbClr val="000000"/>
                          </a:outerShdw>
                        </a:effectLst>
                        <a:latin typeface="Segoe Semibold" pitchFamily="34" charset="0"/>
                        <a:ea typeface="Times New Roman" pitchFamily="18" charset="0"/>
                        <a:cs typeface="Arial" charset="0"/>
                      </a:endParaRPr>
                    </a:p>
                  </a:txBody>
                  <a:tcPr marR="320040"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gradFill rotWithShape="1">
                      <a:gsLst>
                        <a:gs pos="0">
                          <a:schemeClr val="hlink">
                            <a:alpha val="30000"/>
                          </a:schemeClr>
                        </a:gs>
                        <a:gs pos="100000">
                          <a:schemeClr val="hlink">
                            <a:gamma/>
                            <a:shade val="46275"/>
                            <a:invGamma/>
                            <a:alpha val="30000"/>
                          </a:schemeClr>
                        </a:gs>
                      </a:gsLst>
                      <a:lin ang="5400000" scaled="1"/>
                    </a:gradFill>
                  </a:tcPr>
                </a:tc>
                <a:tc>
                  <a:txBody>
                    <a:bodyPr/>
                    <a:lstStyle/>
                    <a:p>
                      <a:pPr marL="0" marR="0" lvl="0" indent="0" algn="r" defTabSz="914400" rtl="0" eaLnBrk="1" fontAlgn="base" latinLnBrk="0" hangingPunct="1">
                        <a:lnSpc>
                          <a:spcPct val="90000"/>
                        </a:lnSpc>
                        <a:spcBef>
                          <a:spcPct val="0"/>
                        </a:spcBef>
                        <a:spcAft>
                          <a:spcPct val="0"/>
                        </a:spcAft>
                        <a:buClr>
                          <a:schemeClr val="tx2"/>
                        </a:buClr>
                        <a:buSzTx/>
                        <a:buFont typeface="Wingdings 2" pitchFamily="18" charset="2"/>
                        <a:buNone/>
                        <a:tabLst/>
                      </a:pPr>
                      <a:r>
                        <a:rPr kumimoji="0" lang="en-US" sz="2100" b="0" i="0" u="none" strike="noStrike" cap="none" normalizeH="0" baseline="0" smtClean="0">
                          <a:ln>
                            <a:noFill/>
                          </a:ln>
                          <a:solidFill>
                            <a:schemeClr val="tx1"/>
                          </a:solidFill>
                          <a:effectLst>
                            <a:outerShdw blurRad="38100" dist="38100" dir="2700000" algn="tl">
                              <a:srgbClr val="000000"/>
                            </a:outerShdw>
                          </a:effectLst>
                          <a:latin typeface="Segoe Semibold" pitchFamily="34" charset="0"/>
                          <a:ea typeface="Times New Roman" pitchFamily="18" charset="0"/>
                          <a:cs typeface="Arial" charset="0"/>
                        </a:rPr>
                        <a:t>4.3</a:t>
                      </a:r>
                      <a:endParaRPr kumimoji="0" lang="en-US" sz="4600" b="0" i="0" u="none" strike="noStrike" cap="none" normalizeH="0" baseline="0" smtClean="0">
                        <a:ln>
                          <a:noFill/>
                        </a:ln>
                        <a:solidFill>
                          <a:schemeClr val="tx1"/>
                        </a:solidFill>
                        <a:effectLst>
                          <a:outerShdw blurRad="38100" dist="38100" dir="2700000" algn="tl">
                            <a:srgbClr val="000000"/>
                          </a:outerShdw>
                        </a:effectLst>
                        <a:latin typeface="Segoe Semibold" pitchFamily="34" charset="0"/>
                        <a:ea typeface="Times New Roman" pitchFamily="18" charset="0"/>
                        <a:cs typeface="Arial" charset="0"/>
                      </a:endParaRPr>
                    </a:p>
                  </a:txBody>
                  <a:tcPr marR="320040" horzOverflow="overflow">
                    <a:lnL w="127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gradFill rotWithShape="1">
                      <a:gsLst>
                        <a:gs pos="0">
                          <a:schemeClr val="hlink">
                            <a:alpha val="30000"/>
                          </a:schemeClr>
                        </a:gs>
                        <a:gs pos="100000">
                          <a:schemeClr val="hlink">
                            <a:gamma/>
                            <a:shade val="46275"/>
                            <a:invGamma/>
                            <a:alpha val="30000"/>
                          </a:schemeClr>
                        </a:gs>
                      </a:gsLst>
                      <a:lin ang="5400000" scaled="1"/>
                    </a:gradFill>
                  </a:tcPr>
                </a:tc>
              </a:tr>
            </a:tbl>
          </a:graphicData>
        </a:graphic>
      </p:graphicFrame>
      <p:sp>
        <p:nvSpPr>
          <p:cNvPr id="18462" name="Text Box 52"/>
          <p:cNvSpPr txBox="1">
            <a:spLocks noChangeArrowheads="1"/>
          </p:cNvSpPr>
          <p:nvPr/>
        </p:nvSpPr>
        <p:spPr bwMode="auto">
          <a:xfrm>
            <a:off x="382588" y="4002088"/>
            <a:ext cx="4187825" cy="2303462"/>
          </a:xfrm>
          <a:prstGeom prst="rect">
            <a:avLst/>
          </a:prstGeom>
          <a:noFill/>
          <a:ln w="9525">
            <a:noFill/>
            <a:miter lim="800000"/>
            <a:headEnd/>
            <a:tailEnd/>
          </a:ln>
        </p:spPr>
        <p:txBody>
          <a:bodyPr>
            <a:spAutoFit/>
          </a:bodyPr>
          <a:lstStyle/>
          <a:p>
            <a:pPr>
              <a:lnSpc>
                <a:spcPct val="85000"/>
              </a:lnSpc>
              <a:spcBef>
                <a:spcPct val="20000"/>
              </a:spcBef>
              <a:defRPr/>
            </a:pPr>
            <a:r>
              <a:rPr lang="en-US" sz="2000">
                <a:effectLst>
                  <a:outerShdw blurRad="38100" dist="38100" dir="2700000" algn="tl">
                    <a:srgbClr val="000000"/>
                  </a:outerShdw>
                </a:effectLst>
                <a:cs typeface="+mn-cs"/>
              </a:rPr>
              <a:t>IT Labor Costs @ $53/hour  </a:t>
            </a:r>
          </a:p>
          <a:p>
            <a:pPr marL="350838" lvl="1" indent="-349250">
              <a:lnSpc>
                <a:spcPct val="85000"/>
              </a:lnSpc>
              <a:spcBef>
                <a:spcPct val="20000"/>
              </a:spcBef>
              <a:buFontTx/>
              <a:buBlip>
                <a:blip r:embed="rId3"/>
              </a:buBlip>
              <a:defRPr/>
            </a:pPr>
            <a:r>
              <a:rPr lang="en-US">
                <a:effectLst>
                  <a:outerShdw blurRad="38100" dist="38100" dir="2700000" algn="tl">
                    <a:srgbClr val="000000"/>
                  </a:outerShdw>
                </a:effectLst>
                <a:cs typeface="+mn-cs"/>
              </a:rPr>
              <a:t> Service Desk </a:t>
            </a:r>
          </a:p>
          <a:p>
            <a:pPr marL="669925" lvl="2" indent="-317500">
              <a:lnSpc>
                <a:spcPct val="85000"/>
              </a:lnSpc>
              <a:spcBef>
                <a:spcPct val="20000"/>
              </a:spcBef>
              <a:buFontTx/>
              <a:buBlip>
                <a:blip r:embed="rId3"/>
              </a:buBlip>
              <a:defRPr/>
            </a:pPr>
            <a:r>
              <a:rPr lang="en-US" sz="1200">
                <a:effectLst>
                  <a:outerShdw blurRad="38100" dist="38100" dir="2700000" algn="tl">
                    <a:srgbClr val="000000"/>
                  </a:outerShdw>
                </a:effectLst>
                <a:cs typeface="+mn-cs"/>
              </a:rPr>
              <a:t> Help Desk</a:t>
            </a:r>
          </a:p>
          <a:p>
            <a:pPr marL="669925" lvl="2" indent="-317500">
              <a:lnSpc>
                <a:spcPct val="85000"/>
              </a:lnSpc>
              <a:spcBef>
                <a:spcPct val="20000"/>
              </a:spcBef>
              <a:buFontTx/>
              <a:buBlip>
                <a:blip r:embed="rId3"/>
              </a:buBlip>
              <a:defRPr/>
            </a:pPr>
            <a:r>
              <a:rPr lang="en-US" sz="1200">
                <a:effectLst>
                  <a:outerShdw blurRad="38100" dist="38100" dir="2700000" algn="tl">
                    <a:srgbClr val="000000"/>
                  </a:outerShdw>
                </a:effectLst>
                <a:cs typeface="+mn-cs"/>
              </a:rPr>
              <a:t> Deskside</a:t>
            </a:r>
          </a:p>
          <a:p>
            <a:pPr marL="350838" lvl="1" indent="-349250">
              <a:lnSpc>
                <a:spcPct val="85000"/>
              </a:lnSpc>
              <a:spcBef>
                <a:spcPct val="20000"/>
              </a:spcBef>
              <a:defRPr/>
            </a:pPr>
            <a:r>
              <a:rPr lang="en-US" sz="2000">
                <a:effectLst>
                  <a:outerShdw blurRad="38100" dist="38100" dir="2700000" algn="tl">
                    <a:srgbClr val="000000"/>
                  </a:outerShdw>
                </a:effectLst>
                <a:cs typeface="+mn-cs"/>
              </a:rPr>
              <a:t> Desktop Engineering and Support</a:t>
            </a:r>
          </a:p>
          <a:p>
            <a:pPr marL="669925" lvl="2" indent="-317500">
              <a:lnSpc>
                <a:spcPct val="85000"/>
              </a:lnSpc>
              <a:spcBef>
                <a:spcPct val="20000"/>
              </a:spcBef>
              <a:buFontTx/>
              <a:buBlip>
                <a:blip r:embed="rId3"/>
              </a:buBlip>
              <a:defRPr/>
            </a:pPr>
            <a:r>
              <a:rPr lang="en-US" sz="1200">
                <a:effectLst>
                  <a:outerShdw blurRad="38100" dist="38100" dir="2700000" algn="tl">
                    <a:srgbClr val="000000"/>
                  </a:outerShdw>
                </a:effectLst>
                <a:cs typeface="+mn-cs"/>
              </a:rPr>
              <a:t> Image Management</a:t>
            </a:r>
          </a:p>
          <a:p>
            <a:pPr marL="669925" lvl="2" indent="-317500">
              <a:lnSpc>
                <a:spcPct val="85000"/>
              </a:lnSpc>
              <a:spcBef>
                <a:spcPct val="20000"/>
              </a:spcBef>
              <a:buFontTx/>
              <a:buBlip>
                <a:blip r:embed="rId3"/>
              </a:buBlip>
              <a:defRPr/>
            </a:pPr>
            <a:r>
              <a:rPr lang="en-US" sz="1200">
                <a:effectLst>
                  <a:outerShdw blurRad="38100" dist="38100" dir="2700000" algn="tl">
                    <a:srgbClr val="000000"/>
                  </a:outerShdw>
                </a:effectLst>
                <a:cs typeface="+mn-cs"/>
              </a:rPr>
              <a:t> Security</a:t>
            </a:r>
          </a:p>
          <a:p>
            <a:pPr marL="669925" lvl="2" indent="-317500">
              <a:lnSpc>
                <a:spcPct val="85000"/>
              </a:lnSpc>
              <a:spcBef>
                <a:spcPct val="20000"/>
              </a:spcBef>
              <a:buFontTx/>
              <a:buBlip>
                <a:blip r:embed="rId3"/>
              </a:buBlip>
              <a:defRPr/>
            </a:pPr>
            <a:r>
              <a:rPr lang="en-US" sz="1200">
                <a:effectLst>
                  <a:outerShdw blurRad="38100" dist="38100" dir="2700000" algn="tl">
                    <a:srgbClr val="000000"/>
                  </a:outerShdw>
                </a:effectLst>
                <a:cs typeface="+mn-cs"/>
              </a:rPr>
              <a:t> Software and Patch Deployment</a:t>
            </a:r>
          </a:p>
          <a:p>
            <a:pPr marL="669925" lvl="2" indent="-317500">
              <a:lnSpc>
                <a:spcPct val="85000"/>
              </a:lnSpc>
              <a:spcBef>
                <a:spcPct val="20000"/>
              </a:spcBef>
              <a:buFontTx/>
              <a:buBlip>
                <a:blip r:embed="rId3"/>
              </a:buBlip>
              <a:defRPr/>
            </a:pPr>
            <a:r>
              <a:rPr lang="en-US" sz="1200">
                <a:effectLst>
                  <a:outerShdw blurRad="38100" dist="38100" dir="2700000" algn="tl">
                    <a:srgbClr val="000000"/>
                  </a:outerShdw>
                </a:effectLst>
                <a:cs typeface="+mn-cs"/>
              </a:rPr>
              <a:t> PC Management Infrastructure</a:t>
            </a:r>
          </a:p>
          <a:p>
            <a:pPr marL="669925" lvl="2" indent="-317500">
              <a:lnSpc>
                <a:spcPct val="85000"/>
              </a:lnSpc>
              <a:spcBef>
                <a:spcPct val="20000"/>
              </a:spcBef>
              <a:buFontTx/>
              <a:buBlip>
                <a:blip r:embed="rId3"/>
              </a:buBlip>
              <a:defRPr/>
            </a:pPr>
            <a:r>
              <a:rPr lang="en-US" sz="1200">
                <a:effectLst>
                  <a:outerShdw blurRad="38100" dist="38100" dir="2700000" algn="tl">
                    <a:srgbClr val="000000"/>
                  </a:outerShdw>
                </a:effectLst>
                <a:cs typeface="+mn-cs"/>
              </a:rPr>
              <a:t> Data Management</a:t>
            </a:r>
          </a:p>
        </p:txBody>
      </p:sp>
      <p:sp>
        <p:nvSpPr>
          <p:cNvPr id="18463" name="Text Box 55"/>
          <p:cNvSpPr txBox="1">
            <a:spLocks noChangeArrowheads="1"/>
          </p:cNvSpPr>
          <p:nvPr/>
        </p:nvSpPr>
        <p:spPr bwMode="auto">
          <a:xfrm>
            <a:off x="4597400" y="4002088"/>
            <a:ext cx="4508500" cy="1565275"/>
          </a:xfrm>
          <a:prstGeom prst="rect">
            <a:avLst/>
          </a:prstGeom>
          <a:noFill/>
          <a:ln w="9525">
            <a:noFill/>
            <a:miter lim="800000"/>
            <a:headEnd/>
            <a:tailEnd/>
          </a:ln>
        </p:spPr>
        <p:txBody>
          <a:bodyPr>
            <a:spAutoFit/>
          </a:bodyPr>
          <a:lstStyle/>
          <a:p>
            <a:pPr marL="288925" indent="-288925">
              <a:lnSpc>
                <a:spcPct val="85000"/>
              </a:lnSpc>
              <a:spcBef>
                <a:spcPct val="20000"/>
              </a:spcBef>
              <a:defRPr/>
            </a:pPr>
            <a:r>
              <a:rPr lang="en-US" sz="2000">
                <a:effectLst>
                  <a:outerShdw blurRad="38100" dist="38100" dir="2700000" algn="tl">
                    <a:srgbClr val="000000"/>
                  </a:outerShdw>
                </a:effectLst>
                <a:cs typeface="+mn-cs"/>
              </a:rPr>
              <a:t>Service Levels</a:t>
            </a:r>
            <a:r>
              <a:rPr lang="en-US" sz="1400">
                <a:effectLst>
                  <a:outerShdw blurRad="38100" dist="38100" dir="2700000" algn="tl">
                    <a:srgbClr val="000000"/>
                  </a:outerShdw>
                </a:effectLst>
                <a:cs typeface="+mn-cs"/>
              </a:rPr>
              <a:t>  </a:t>
            </a:r>
          </a:p>
          <a:p>
            <a:pPr marL="288925" indent="-288925">
              <a:lnSpc>
                <a:spcPct val="85000"/>
              </a:lnSpc>
              <a:spcBef>
                <a:spcPct val="20000"/>
              </a:spcBef>
              <a:buFontTx/>
              <a:buBlip>
                <a:blip r:embed="rId3"/>
              </a:buBlip>
              <a:defRPr/>
            </a:pPr>
            <a:r>
              <a:rPr lang="en-US" sz="1400">
                <a:effectLst>
                  <a:outerShdw blurRad="38100" dist="38100" dir="2700000" algn="tl">
                    <a:srgbClr val="000000"/>
                  </a:outerShdw>
                </a:effectLst>
                <a:cs typeface="+mn-cs"/>
              </a:rPr>
              <a:t> Quality and Timeliness of IT Services </a:t>
            </a:r>
          </a:p>
          <a:p>
            <a:pPr marL="288925" indent="-288925">
              <a:lnSpc>
                <a:spcPct val="85000"/>
              </a:lnSpc>
              <a:spcBef>
                <a:spcPct val="20000"/>
              </a:spcBef>
              <a:buFontTx/>
              <a:buBlip>
                <a:blip r:embed="rId3"/>
              </a:buBlip>
              <a:defRPr/>
            </a:pPr>
            <a:r>
              <a:rPr lang="en-US" sz="1400">
                <a:effectLst>
                  <a:outerShdw blurRad="38100" dist="38100" dir="2700000" algn="tl">
                    <a:srgbClr val="000000"/>
                  </a:outerShdw>
                </a:effectLst>
                <a:cs typeface="+mn-cs"/>
              </a:rPr>
              <a:t> Number of Services Desk Calls (Proxy)</a:t>
            </a:r>
          </a:p>
          <a:p>
            <a:pPr marL="288925" indent="-288925">
              <a:lnSpc>
                <a:spcPct val="85000"/>
              </a:lnSpc>
              <a:spcBef>
                <a:spcPct val="20000"/>
              </a:spcBef>
              <a:defRPr/>
            </a:pPr>
            <a:r>
              <a:rPr lang="en-US" sz="2000">
                <a:effectLst>
                  <a:outerShdw blurRad="38100" dist="38100" dir="2700000" algn="tl">
                    <a:srgbClr val="000000"/>
                  </a:outerShdw>
                </a:effectLst>
                <a:cs typeface="+mn-cs"/>
              </a:rPr>
              <a:t>Business Agility</a:t>
            </a:r>
          </a:p>
          <a:p>
            <a:pPr marL="288925" indent="-288925">
              <a:lnSpc>
                <a:spcPct val="85000"/>
              </a:lnSpc>
              <a:spcBef>
                <a:spcPct val="20000"/>
              </a:spcBef>
              <a:buFontTx/>
              <a:buBlip>
                <a:blip r:embed="rId3"/>
              </a:buBlip>
              <a:defRPr/>
            </a:pPr>
            <a:r>
              <a:rPr lang="en-US" sz="1400">
                <a:effectLst>
                  <a:outerShdw blurRad="38100" dist="38100" dir="2700000" algn="tl">
                    <a:srgbClr val="000000"/>
                  </a:outerShdw>
                </a:effectLst>
                <a:cs typeface="+mn-cs"/>
              </a:rPr>
              <a:t> Time required to provide new IT Services</a:t>
            </a:r>
          </a:p>
          <a:p>
            <a:pPr marL="288925" indent="-288925">
              <a:lnSpc>
                <a:spcPct val="85000"/>
              </a:lnSpc>
              <a:spcBef>
                <a:spcPct val="20000"/>
              </a:spcBef>
              <a:buFontTx/>
              <a:buBlip>
                <a:blip r:embed="rId3"/>
              </a:buBlip>
              <a:defRPr/>
            </a:pPr>
            <a:r>
              <a:rPr lang="en-US" sz="1400">
                <a:effectLst>
                  <a:outerShdw blurRad="38100" dist="38100" dir="2700000" algn="tl">
                    <a:srgbClr val="000000"/>
                  </a:outerShdw>
                </a:effectLst>
                <a:cs typeface="+mn-cs"/>
              </a:rPr>
              <a:t> Number of weeks for new LOB App (Proxy)</a:t>
            </a:r>
          </a:p>
        </p:txBody>
      </p:sp>
      <p:pic>
        <p:nvPicPr>
          <p:cNvPr id="13344" name="Picture 104" descr="cooltools-1"/>
          <p:cNvPicPr>
            <a:picLocks noChangeAspect="1" noChangeArrowheads="1"/>
          </p:cNvPicPr>
          <p:nvPr/>
        </p:nvPicPr>
        <p:blipFill>
          <a:blip r:embed="rId4"/>
          <a:srcRect r="42941" b="4607"/>
          <a:stretch>
            <a:fillRect/>
          </a:stretch>
        </p:blipFill>
        <p:spPr bwMode="invGray">
          <a:xfrm>
            <a:off x="382588" y="228600"/>
            <a:ext cx="7796212" cy="788988"/>
          </a:xfrm>
          <a:prstGeom prst="rect">
            <a:avLst/>
          </a:prstGeom>
          <a:noFill/>
          <a:ln w="12700">
            <a:noFill/>
            <a:miter lim="800000"/>
            <a:headEnd/>
            <a:tailEnd/>
          </a:ln>
        </p:spPr>
      </p:pic>
      <p:pic>
        <p:nvPicPr>
          <p:cNvPr id="13345" name="Picture 105" descr="cooltools-1"/>
          <p:cNvPicPr>
            <a:picLocks noChangeAspect="1" noChangeArrowheads="1"/>
          </p:cNvPicPr>
          <p:nvPr/>
        </p:nvPicPr>
        <p:blipFill>
          <a:blip r:embed="rId4"/>
          <a:srcRect l="57291" b="20537"/>
          <a:stretch>
            <a:fillRect/>
          </a:stretch>
        </p:blipFill>
        <p:spPr bwMode="invGray">
          <a:xfrm>
            <a:off x="363538" y="885825"/>
            <a:ext cx="5835650" cy="657225"/>
          </a:xfrm>
          <a:prstGeom prst="rect">
            <a:avLst/>
          </a:prstGeom>
          <a:noFill/>
          <a:ln w="12700">
            <a:noFill/>
            <a:miter lim="800000"/>
            <a:headEnd/>
            <a:tailEnd/>
          </a:ln>
        </p:spPr>
      </p:pic>
      <p:pic>
        <p:nvPicPr>
          <p:cNvPr id="13346" name="Picture 140" descr="IDC"/>
          <p:cNvPicPr>
            <a:picLocks noChangeAspect="1" noChangeArrowheads="1"/>
          </p:cNvPicPr>
          <p:nvPr/>
        </p:nvPicPr>
        <p:blipFill>
          <a:blip r:embed="rId5">
            <a:lum bright="100000"/>
          </a:blip>
          <a:srcRect/>
          <a:stretch>
            <a:fillRect/>
          </a:stretch>
        </p:blipFill>
        <p:spPr bwMode="auto">
          <a:xfrm>
            <a:off x="382588" y="6357938"/>
            <a:ext cx="769937" cy="331787"/>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ol-fade-red"/>
          <p:cNvPicPr>
            <a:picLocks noChangeAspect="1" noChangeArrowheads="1"/>
          </p:cNvPicPr>
          <p:nvPr/>
        </p:nvPicPr>
        <p:blipFill>
          <a:blip r:embed="rId3"/>
          <a:srcRect/>
          <a:stretch>
            <a:fillRect/>
          </a:stretch>
        </p:blipFill>
        <p:spPr bwMode="auto">
          <a:xfrm>
            <a:off x="127000" y="700088"/>
            <a:ext cx="2133600" cy="5929312"/>
          </a:xfrm>
          <a:prstGeom prst="rect">
            <a:avLst/>
          </a:prstGeom>
          <a:noFill/>
          <a:ln w="9525">
            <a:noFill/>
            <a:miter lim="800000"/>
            <a:headEnd/>
            <a:tailEnd/>
          </a:ln>
        </p:spPr>
      </p:pic>
      <p:pic>
        <p:nvPicPr>
          <p:cNvPr id="14339" name="Picture 3" descr="col-fade-blue-dk"/>
          <p:cNvPicPr>
            <a:picLocks noChangeAspect="1" noChangeArrowheads="1"/>
          </p:cNvPicPr>
          <p:nvPr/>
        </p:nvPicPr>
        <p:blipFill>
          <a:blip r:embed="rId4"/>
          <a:srcRect/>
          <a:stretch>
            <a:fillRect/>
          </a:stretch>
        </p:blipFill>
        <p:spPr bwMode="auto">
          <a:xfrm>
            <a:off x="3505200" y="700088"/>
            <a:ext cx="2132013" cy="5929312"/>
          </a:xfrm>
          <a:prstGeom prst="rect">
            <a:avLst/>
          </a:prstGeom>
          <a:noFill/>
          <a:ln w="9525">
            <a:noFill/>
            <a:miter lim="800000"/>
            <a:headEnd/>
            <a:tailEnd/>
          </a:ln>
        </p:spPr>
      </p:pic>
      <p:pic>
        <p:nvPicPr>
          <p:cNvPr id="14340" name="Picture 4" descr="col-fade-gold"/>
          <p:cNvPicPr>
            <a:picLocks noChangeAspect="1" noChangeArrowheads="1"/>
          </p:cNvPicPr>
          <p:nvPr/>
        </p:nvPicPr>
        <p:blipFill>
          <a:blip r:embed="rId5"/>
          <a:srcRect/>
          <a:stretch>
            <a:fillRect/>
          </a:stretch>
        </p:blipFill>
        <p:spPr bwMode="auto">
          <a:xfrm>
            <a:off x="6615113" y="700088"/>
            <a:ext cx="2132012" cy="5929312"/>
          </a:xfrm>
          <a:prstGeom prst="rect">
            <a:avLst/>
          </a:prstGeom>
          <a:noFill/>
          <a:ln w="9525">
            <a:noFill/>
            <a:miter lim="800000"/>
            <a:headEnd/>
            <a:tailEnd/>
          </a:ln>
        </p:spPr>
      </p:pic>
      <p:sp>
        <p:nvSpPr>
          <p:cNvPr id="406534" name="Rectangle 6"/>
          <p:cNvSpPr>
            <a:spLocks noGrp="1" noChangeArrowheads="1"/>
          </p:cNvSpPr>
          <p:nvPr>
            <p:ph type="title"/>
          </p:nvPr>
        </p:nvSpPr>
        <p:spPr>
          <a:xfrm>
            <a:off x="382588" y="141288"/>
            <a:ext cx="8380412" cy="534987"/>
          </a:xfrm>
        </p:spPr>
        <p:txBody>
          <a:bodyPr/>
          <a:lstStyle/>
          <a:p>
            <a:pPr eaLnBrk="1" hangingPunct="1">
              <a:defRPr/>
            </a:pPr>
            <a:r>
              <a:rPr lang="en-US" sz="3200" dirty="0" smtClean="0"/>
              <a:t>Best Practices for Infrastructure Optimization</a:t>
            </a:r>
            <a:endParaRPr lang="en-US" sz="1400" dirty="0" smtClean="0">
              <a:solidFill>
                <a:schemeClr val="accent1"/>
              </a:solidFill>
            </a:endParaRPr>
          </a:p>
        </p:txBody>
      </p:sp>
      <p:pic>
        <p:nvPicPr>
          <p:cNvPr id="14342" name="Picture 8" descr="Rationalized"/>
          <p:cNvPicPr>
            <a:picLocks noChangeAspect="1" noChangeArrowheads="1"/>
          </p:cNvPicPr>
          <p:nvPr/>
        </p:nvPicPr>
        <p:blipFill>
          <a:blip r:embed="rId6"/>
          <a:srcRect/>
          <a:stretch>
            <a:fillRect/>
          </a:stretch>
        </p:blipFill>
        <p:spPr bwMode="auto">
          <a:xfrm>
            <a:off x="6851650" y="823913"/>
            <a:ext cx="1517650" cy="280987"/>
          </a:xfrm>
          <a:prstGeom prst="rect">
            <a:avLst/>
          </a:prstGeom>
          <a:noFill/>
          <a:ln w="9525">
            <a:noFill/>
            <a:miter lim="800000"/>
            <a:headEnd/>
            <a:tailEnd/>
          </a:ln>
        </p:spPr>
      </p:pic>
      <p:pic>
        <p:nvPicPr>
          <p:cNvPr id="14343" name="Picture 9" descr="Standardized"/>
          <p:cNvPicPr>
            <a:picLocks noChangeArrowheads="1"/>
          </p:cNvPicPr>
          <p:nvPr/>
        </p:nvPicPr>
        <p:blipFill>
          <a:blip r:embed="rId7"/>
          <a:srcRect/>
          <a:stretch>
            <a:fillRect/>
          </a:stretch>
        </p:blipFill>
        <p:spPr bwMode="auto">
          <a:xfrm>
            <a:off x="3702050" y="820738"/>
            <a:ext cx="1636713" cy="284162"/>
          </a:xfrm>
          <a:prstGeom prst="rect">
            <a:avLst/>
          </a:prstGeom>
          <a:noFill/>
          <a:ln w="9525">
            <a:noFill/>
            <a:miter lim="800000"/>
            <a:headEnd/>
            <a:tailEnd/>
          </a:ln>
        </p:spPr>
      </p:pic>
      <p:pic>
        <p:nvPicPr>
          <p:cNvPr id="14344" name="Picture 10" descr="Basic"/>
          <p:cNvPicPr>
            <a:picLocks noChangeAspect="1" noChangeArrowheads="1"/>
          </p:cNvPicPr>
          <p:nvPr/>
        </p:nvPicPr>
        <p:blipFill>
          <a:blip r:embed="rId8"/>
          <a:srcRect/>
          <a:stretch>
            <a:fillRect/>
          </a:stretch>
        </p:blipFill>
        <p:spPr bwMode="auto">
          <a:xfrm>
            <a:off x="901700" y="822325"/>
            <a:ext cx="635000" cy="280988"/>
          </a:xfrm>
          <a:prstGeom prst="rect">
            <a:avLst/>
          </a:prstGeom>
          <a:noFill/>
          <a:ln w="9525">
            <a:noFill/>
            <a:miter lim="800000"/>
            <a:headEnd/>
            <a:tailEnd/>
          </a:ln>
        </p:spPr>
      </p:pic>
      <p:sp>
        <p:nvSpPr>
          <p:cNvPr id="1579026" name="Rectangle 1579025"/>
          <p:cNvSpPr>
            <a:spLocks noChangeArrowheads="1"/>
          </p:cNvSpPr>
          <p:nvPr/>
        </p:nvSpPr>
        <p:spPr bwMode="gray">
          <a:xfrm>
            <a:off x="3529013" y="4527550"/>
            <a:ext cx="1981200" cy="914400"/>
          </a:xfrm>
          <a:prstGeom prst="rect">
            <a:avLst/>
          </a:prstGeom>
          <a:noFill/>
          <a:ln w="12700" algn="ctr">
            <a:noFill/>
            <a:miter lim="800000"/>
            <a:headEnd/>
            <a:tailEnd/>
          </a:ln>
        </p:spPr>
        <p:txBody>
          <a:bodyPr wrap="none"/>
          <a:lstStyle/>
          <a:p>
            <a:pPr marL="115888" indent="-115888">
              <a:lnSpc>
                <a:spcPct val="85000"/>
              </a:lnSpc>
              <a:spcBef>
                <a:spcPct val="20000"/>
              </a:spcBef>
            </a:pPr>
            <a:r>
              <a:rPr lang="en-US" sz="1200"/>
              <a:t>Limited PC Security</a:t>
            </a:r>
          </a:p>
          <a:p>
            <a:pPr marL="115888" indent="-115888">
              <a:lnSpc>
                <a:spcPct val="85000"/>
              </a:lnSpc>
              <a:spcBef>
                <a:spcPct val="20000"/>
              </a:spcBef>
              <a:buFontTx/>
              <a:buChar char="•"/>
            </a:pPr>
            <a:r>
              <a:rPr lang="en-US" sz="1200"/>
              <a:t>PC firewall</a:t>
            </a:r>
          </a:p>
          <a:p>
            <a:pPr marL="115888" indent="-115888">
              <a:lnSpc>
                <a:spcPct val="85000"/>
              </a:lnSpc>
              <a:spcBef>
                <a:spcPct val="20000"/>
              </a:spcBef>
              <a:buFontTx/>
              <a:buChar char="•"/>
            </a:pPr>
            <a:r>
              <a:rPr lang="en-US" sz="1200"/>
              <a:t>Auto patching</a:t>
            </a:r>
          </a:p>
          <a:p>
            <a:pPr marL="115888" indent="-115888">
              <a:lnSpc>
                <a:spcPct val="85000"/>
              </a:lnSpc>
              <a:spcBef>
                <a:spcPct val="20000"/>
              </a:spcBef>
              <a:buFontTx/>
              <a:buChar char="•"/>
            </a:pPr>
            <a:endParaRPr lang="en-US" sz="1200"/>
          </a:p>
        </p:txBody>
      </p:sp>
      <p:pic>
        <p:nvPicPr>
          <p:cNvPr id="406554" name="Rectangle 1579031"/>
          <p:cNvPicPr>
            <a:picLocks noChangeAspect="1" noChangeArrowheads="1"/>
          </p:cNvPicPr>
          <p:nvPr/>
        </p:nvPicPr>
        <p:blipFill>
          <a:blip r:embed="rId9"/>
          <a:srcRect/>
          <a:stretch>
            <a:fillRect/>
          </a:stretch>
        </p:blipFill>
        <p:spPr bwMode="auto">
          <a:xfrm>
            <a:off x="127000" y="2508250"/>
            <a:ext cx="8874125" cy="923925"/>
          </a:xfrm>
          <a:prstGeom prst="rect">
            <a:avLst/>
          </a:prstGeom>
          <a:noFill/>
          <a:ln w="9525">
            <a:noFill/>
            <a:miter lim="800000"/>
            <a:headEnd/>
            <a:tailEnd/>
          </a:ln>
        </p:spPr>
      </p:pic>
      <p:sp>
        <p:nvSpPr>
          <p:cNvPr id="406555" name="Rectangle 1579032"/>
          <p:cNvSpPr>
            <a:spLocks noChangeArrowheads="1"/>
          </p:cNvSpPr>
          <p:nvPr/>
        </p:nvSpPr>
        <p:spPr bwMode="gray">
          <a:xfrm>
            <a:off x="201613" y="2705100"/>
            <a:ext cx="8456612" cy="457200"/>
          </a:xfrm>
          <a:prstGeom prst="rect">
            <a:avLst/>
          </a:prstGeom>
          <a:noFill/>
          <a:ln w="9525">
            <a:noFill/>
            <a:miter lim="800000"/>
            <a:headEnd/>
            <a:tailEnd/>
          </a:ln>
        </p:spPr>
        <p:txBody>
          <a:bodyPr wrap="none" anchor="ctr"/>
          <a:lstStyle/>
          <a:p>
            <a:pPr algn="ctr">
              <a:lnSpc>
                <a:spcPct val="85000"/>
              </a:lnSpc>
              <a:spcBef>
                <a:spcPct val="20000"/>
              </a:spcBef>
            </a:pPr>
            <a:r>
              <a:rPr lang="en-US" sz="2000"/>
              <a:t>Identity &amp; Access Management = $170/PC Savings</a:t>
            </a:r>
          </a:p>
        </p:txBody>
      </p:sp>
      <p:grpSp>
        <p:nvGrpSpPr>
          <p:cNvPr id="3" name="Group 33"/>
          <p:cNvGrpSpPr>
            <a:grpSpLocks/>
          </p:cNvGrpSpPr>
          <p:nvPr/>
        </p:nvGrpSpPr>
        <p:grpSpPr bwMode="auto">
          <a:xfrm>
            <a:off x="122238" y="3924300"/>
            <a:ext cx="8870950" cy="923925"/>
            <a:chOff x="50" y="3040"/>
            <a:chExt cx="5889" cy="582"/>
          </a:xfrm>
        </p:grpSpPr>
        <p:pic>
          <p:nvPicPr>
            <p:cNvPr id="14369" name="Rectangle 1579034"/>
            <p:cNvPicPr>
              <a:picLocks noChangeAspect="1" noChangeArrowheads="1"/>
            </p:cNvPicPr>
            <p:nvPr/>
          </p:nvPicPr>
          <p:blipFill>
            <a:blip r:embed="rId9"/>
            <a:srcRect/>
            <a:stretch>
              <a:fillRect/>
            </a:stretch>
          </p:blipFill>
          <p:spPr bwMode="auto">
            <a:xfrm>
              <a:off x="50" y="3040"/>
              <a:ext cx="5889" cy="582"/>
            </a:xfrm>
            <a:prstGeom prst="rect">
              <a:avLst/>
            </a:prstGeom>
            <a:noFill/>
            <a:ln w="9525">
              <a:noFill/>
              <a:miter lim="800000"/>
              <a:headEnd/>
              <a:tailEnd/>
            </a:ln>
          </p:spPr>
        </p:pic>
        <p:sp>
          <p:nvSpPr>
            <p:cNvPr id="14370" name="Rectangle 1579035"/>
            <p:cNvSpPr>
              <a:spLocks noChangeArrowheads="1"/>
            </p:cNvSpPr>
            <p:nvPr/>
          </p:nvSpPr>
          <p:spPr bwMode="gray">
            <a:xfrm>
              <a:off x="174" y="3166"/>
              <a:ext cx="5594" cy="288"/>
            </a:xfrm>
            <a:prstGeom prst="rect">
              <a:avLst/>
            </a:prstGeom>
            <a:noFill/>
            <a:ln w="9525">
              <a:noFill/>
              <a:miter lim="800000"/>
              <a:headEnd/>
              <a:tailEnd/>
            </a:ln>
          </p:spPr>
          <p:txBody>
            <a:bodyPr wrap="none" anchor="ctr"/>
            <a:lstStyle/>
            <a:p>
              <a:pPr algn="ctr">
                <a:lnSpc>
                  <a:spcPct val="85000"/>
                </a:lnSpc>
                <a:spcBef>
                  <a:spcPct val="20000"/>
                </a:spcBef>
              </a:pPr>
              <a:r>
                <a:rPr lang="en-US" sz="2000"/>
                <a:t>PC Security = $130/PC Savings</a:t>
              </a:r>
            </a:p>
          </p:txBody>
        </p:sp>
      </p:grpSp>
      <p:sp>
        <p:nvSpPr>
          <p:cNvPr id="1579016" name="Rectangle 1579015"/>
          <p:cNvSpPr>
            <a:spLocks noChangeArrowheads="1"/>
          </p:cNvSpPr>
          <p:nvPr/>
        </p:nvSpPr>
        <p:spPr bwMode="gray">
          <a:xfrm>
            <a:off x="234950" y="3122613"/>
            <a:ext cx="2216150" cy="990600"/>
          </a:xfrm>
          <a:prstGeom prst="rect">
            <a:avLst/>
          </a:prstGeom>
          <a:noFill/>
          <a:ln w="12700" algn="ctr">
            <a:noFill/>
            <a:miter lim="800000"/>
            <a:headEnd/>
            <a:tailEnd/>
          </a:ln>
        </p:spPr>
        <p:txBody>
          <a:bodyPr wrap="none"/>
          <a:lstStyle/>
          <a:p>
            <a:pPr marL="115888" indent="-115888">
              <a:lnSpc>
                <a:spcPct val="85000"/>
              </a:lnSpc>
              <a:spcBef>
                <a:spcPct val="20000"/>
              </a:spcBef>
            </a:pPr>
            <a:r>
              <a:rPr lang="en-US" sz="1400"/>
              <a:t>Multiple Directories</a:t>
            </a:r>
          </a:p>
          <a:p>
            <a:pPr marL="115888" indent="-115888">
              <a:lnSpc>
                <a:spcPct val="85000"/>
              </a:lnSpc>
              <a:spcBef>
                <a:spcPct val="20000"/>
              </a:spcBef>
              <a:buFontTx/>
              <a:buChar char="•"/>
            </a:pPr>
            <a:r>
              <a:rPr lang="en-US" sz="1200"/>
              <a:t>Many auth. directories</a:t>
            </a:r>
          </a:p>
          <a:p>
            <a:pPr marL="115888" indent="-115888">
              <a:lnSpc>
                <a:spcPct val="85000"/>
              </a:lnSpc>
              <a:spcBef>
                <a:spcPct val="20000"/>
              </a:spcBef>
              <a:buFontTx/>
              <a:buChar char="•"/>
            </a:pPr>
            <a:r>
              <a:rPr lang="en-US" sz="1200"/>
              <a:t>No dir synchronization</a:t>
            </a:r>
          </a:p>
          <a:p>
            <a:pPr marL="115888" indent="-115888">
              <a:lnSpc>
                <a:spcPct val="85000"/>
              </a:lnSpc>
              <a:spcBef>
                <a:spcPct val="20000"/>
              </a:spcBef>
              <a:buFontTx/>
              <a:buChar char="•"/>
            </a:pPr>
            <a:r>
              <a:rPr lang="en-US" sz="1200"/>
              <a:t>Manual user provisioning</a:t>
            </a:r>
          </a:p>
        </p:txBody>
      </p:sp>
      <p:sp>
        <p:nvSpPr>
          <p:cNvPr id="1579017" name="Rectangle 1579016"/>
          <p:cNvSpPr>
            <a:spLocks noChangeArrowheads="1"/>
          </p:cNvSpPr>
          <p:nvPr/>
        </p:nvSpPr>
        <p:spPr bwMode="gray">
          <a:xfrm>
            <a:off x="3529013" y="3122613"/>
            <a:ext cx="2524125" cy="990600"/>
          </a:xfrm>
          <a:prstGeom prst="rect">
            <a:avLst/>
          </a:prstGeom>
          <a:noFill/>
          <a:ln w="12700" algn="ctr">
            <a:noFill/>
            <a:miter lim="800000"/>
            <a:headEnd/>
            <a:tailEnd/>
          </a:ln>
        </p:spPr>
        <p:txBody>
          <a:bodyPr wrap="none"/>
          <a:lstStyle/>
          <a:p>
            <a:pPr marL="115888" indent="-115888">
              <a:lnSpc>
                <a:spcPct val="85000"/>
              </a:lnSpc>
              <a:spcBef>
                <a:spcPct val="20000"/>
              </a:spcBef>
            </a:pPr>
            <a:r>
              <a:rPr lang="en-US" sz="1400"/>
              <a:t>Single directory for Auth</a:t>
            </a:r>
          </a:p>
          <a:p>
            <a:pPr marL="115888" indent="-115888">
              <a:lnSpc>
                <a:spcPct val="85000"/>
              </a:lnSpc>
              <a:spcBef>
                <a:spcPct val="20000"/>
              </a:spcBef>
              <a:buFontTx/>
              <a:buChar char="•"/>
            </a:pPr>
            <a:r>
              <a:rPr lang="en-US" sz="1200"/>
              <a:t>One authentication dir.</a:t>
            </a:r>
          </a:p>
        </p:txBody>
      </p:sp>
      <p:sp>
        <p:nvSpPr>
          <p:cNvPr id="1579021" name="Rectangle 1579020"/>
          <p:cNvSpPr>
            <a:spLocks noChangeArrowheads="1"/>
          </p:cNvSpPr>
          <p:nvPr/>
        </p:nvSpPr>
        <p:spPr bwMode="gray">
          <a:xfrm>
            <a:off x="6583363" y="3122613"/>
            <a:ext cx="2439987" cy="990600"/>
          </a:xfrm>
          <a:prstGeom prst="rect">
            <a:avLst/>
          </a:prstGeom>
          <a:noFill/>
          <a:ln w="12700" algn="ctr">
            <a:noFill/>
            <a:miter lim="800000"/>
            <a:headEnd/>
            <a:tailEnd/>
          </a:ln>
        </p:spPr>
        <p:txBody>
          <a:bodyPr wrap="none"/>
          <a:lstStyle/>
          <a:p>
            <a:pPr marL="115888" indent="-115888">
              <a:lnSpc>
                <a:spcPct val="85000"/>
              </a:lnSpc>
              <a:spcBef>
                <a:spcPct val="20000"/>
              </a:spcBef>
            </a:pPr>
            <a:r>
              <a:rPr lang="en-US" sz="1400"/>
              <a:t>Automated provisioning</a:t>
            </a:r>
          </a:p>
          <a:p>
            <a:pPr marL="115888" indent="-115888">
              <a:lnSpc>
                <a:spcPct val="85000"/>
              </a:lnSpc>
              <a:spcBef>
                <a:spcPct val="20000"/>
              </a:spcBef>
              <a:buFontTx/>
              <a:buChar char="•"/>
            </a:pPr>
            <a:r>
              <a:rPr lang="en-US" sz="1200"/>
              <a:t>Single Sign-on</a:t>
            </a:r>
          </a:p>
          <a:p>
            <a:pPr marL="115888" indent="-115888">
              <a:lnSpc>
                <a:spcPct val="85000"/>
              </a:lnSpc>
              <a:spcBef>
                <a:spcPct val="20000"/>
              </a:spcBef>
              <a:buFontTx/>
              <a:buChar char="•"/>
            </a:pPr>
            <a:r>
              <a:rPr lang="en-US" sz="1200"/>
              <a:t>Auto password reset</a:t>
            </a:r>
          </a:p>
          <a:p>
            <a:pPr marL="115888" indent="-115888">
              <a:lnSpc>
                <a:spcPct val="85000"/>
              </a:lnSpc>
              <a:spcBef>
                <a:spcPct val="20000"/>
              </a:spcBef>
              <a:buFontTx/>
              <a:buChar char="•"/>
            </a:pPr>
            <a:r>
              <a:rPr lang="en-US" sz="1200"/>
              <a:t>Auto user provisioning</a:t>
            </a:r>
          </a:p>
        </p:txBody>
      </p:sp>
      <p:sp>
        <p:nvSpPr>
          <p:cNvPr id="1579027" name="Rectangle 1579026"/>
          <p:cNvSpPr>
            <a:spLocks noChangeArrowheads="1"/>
          </p:cNvSpPr>
          <p:nvPr/>
        </p:nvSpPr>
        <p:spPr bwMode="gray">
          <a:xfrm>
            <a:off x="6589713" y="4527550"/>
            <a:ext cx="2057400" cy="914400"/>
          </a:xfrm>
          <a:prstGeom prst="rect">
            <a:avLst/>
          </a:prstGeom>
          <a:noFill/>
          <a:ln w="12700" algn="ctr">
            <a:noFill/>
            <a:miter lim="800000"/>
            <a:headEnd/>
            <a:tailEnd/>
          </a:ln>
        </p:spPr>
        <p:txBody>
          <a:bodyPr wrap="none"/>
          <a:lstStyle/>
          <a:p>
            <a:pPr marL="115888" indent="-115888">
              <a:lnSpc>
                <a:spcPct val="85000"/>
              </a:lnSpc>
              <a:spcBef>
                <a:spcPct val="20000"/>
              </a:spcBef>
            </a:pPr>
            <a:r>
              <a:rPr lang="en-US" sz="1200"/>
              <a:t>Comprehensive PC Security</a:t>
            </a:r>
          </a:p>
          <a:p>
            <a:pPr marL="115888" indent="-115888">
              <a:lnSpc>
                <a:spcPct val="85000"/>
              </a:lnSpc>
              <a:spcBef>
                <a:spcPct val="20000"/>
              </a:spcBef>
              <a:buFontTx/>
              <a:buChar char="•"/>
            </a:pPr>
            <a:r>
              <a:rPr lang="en-US" sz="1200"/>
              <a:t>Anti Spyware</a:t>
            </a:r>
          </a:p>
          <a:p>
            <a:pPr marL="115888" indent="-115888">
              <a:lnSpc>
                <a:spcPct val="85000"/>
              </a:lnSpc>
              <a:spcBef>
                <a:spcPct val="20000"/>
              </a:spcBef>
              <a:buFontTx/>
              <a:buChar char="•"/>
            </a:pPr>
            <a:r>
              <a:rPr lang="en-US" sz="1200"/>
              <a:t>Enforced security compliance</a:t>
            </a:r>
            <a:br>
              <a:rPr lang="en-US" sz="1200"/>
            </a:br>
            <a:r>
              <a:rPr lang="en-US" sz="1200"/>
              <a:t>with Network Access Control</a:t>
            </a:r>
          </a:p>
          <a:p>
            <a:pPr marL="115888" indent="-115888">
              <a:lnSpc>
                <a:spcPct val="85000"/>
              </a:lnSpc>
              <a:spcBef>
                <a:spcPct val="20000"/>
              </a:spcBef>
              <a:buFontTx/>
              <a:buChar char="•"/>
            </a:pPr>
            <a:endParaRPr lang="en-US" sz="1200"/>
          </a:p>
        </p:txBody>
      </p:sp>
      <p:sp>
        <p:nvSpPr>
          <p:cNvPr id="1579018" name="TextBox 1579017"/>
          <p:cNvSpPr txBox="1">
            <a:spLocks noChangeArrowheads="1"/>
          </p:cNvSpPr>
          <p:nvPr/>
        </p:nvSpPr>
        <p:spPr bwMode="gray">
          <a:xfrm>
            <a:off x="174625" y="1082675"/>
            <a:ext cx="1981200" cy="300038"/>
          </a:xfrm>
          <a:prstGeom prst="rect">
            <a:avLst/>
          </a:prstGeom>
          <a:noFill/>
          <a:ln w="12700" cap="flat" cmpd="sng" algn="ctr">
            <a:noFill/>
            <a:prstDash val="solid"/>
            <a:miter lim="800000"/>
            <a:headEnd type="none" w="med" len="med"/>
            <a:tailEnd type="none" w="med" len="med"/>
          </a:ln>
          <a:effectLst/>
        </p:spPr>
        <p:txBody>
          <a:bodyPr>
            <a:spAutoFit/>
          </a:bodyPr>
          <a:lstStyle/>
          <a:p>
            <a:pPr algn="ctr">
              <a:lnSpc>
                <a:spcPct val="85000"/>
              </a:lnSpc>
              <a:spcBef>
                <a:spcPct val="50000"/>
              </a:spcBef>
              <a:defRPr/>
            </a:pPr>
            <a:r>
              <a:rPr lang="en-US" sz="1600">
                <a:effectLst>
                  <a:outerShdw blurRad="38100" dist="38100" dir="2700000" algn="tl">
                    <a:srgbClr val="000000"/>
                  </a:outerShdw>
                </a:effectLst>
                <a:cs typeface="+mn-cs"/>
              </a:rPr>
              <a:t>$1,320/PC</a:t>
            </a:r>
          </a:p>
        </p:txBody>
      </p:sp>
      <p:sp>
        <p:nvSpPr>
          <p:cNvPr id="1579019" name="TextBox 1579018"/>
          <p:cNvSpPr txBox="1">
            <a:spLocks noChangeArrowheads="1"/>
          </p:cNvSpPr>
          <p:nvPr/>
        </p:nvSpPr>
        <p:spPr bwMode="gray">
          <a:xfrm>
            <a:off x="3611563" y="1082675"/>
            <a:ext cx="1752600" cy="300038"/>
          </a:xfrm>
          <a:prstGeom prst="rect">
            <a:avLst/>
          </a:prstGeom>
          <a:noFill/>
          <a:ln w="12700" cap="flat" cmpd="sng" algn="ctr">
            <a:noFill/>
            <a:prstDash val="solid"/>
            <a:miter lim="800000"/>
            <a:headEnd type="none" w="med" len="med"/>
            <a:tailEnd type="none" w="med" len="med"/>
          </a:ln>
          <a:effectLst/>
        </p:spPr>
        <p:txBody>
          <a:bodyPr>
            <a:spAutoFit/>
          </a:bodyPr>
          <a:lstStyle/>
          <a:p>
            <a:pPr algn="ctr">
              <a:lnSpc>
                <a:spcPct val="85000"/>
              </a:lnSpc>
              <a:spcBef>
                <a:spcPct val="50000"/>
              </a:spcBef>
              <a:defRPr/>
            </a:pPr>
            <a:r>
              <a:rPr lang="en-US" sz="1600">
                <a:effectLst>
                  <a:outerShdw blurRad="38100" dist="38100" dir="2700000" algn="tl">
                    <a:srgbClr val="000000"/>
                  </a:outerShdw>
                </a:effectLst>
                <a:cs typeface="+mn-cs"/>
              </a:rPr>
              <a:t>$580/PC</a:t>
            </a:r>
          </a:p>
        </p:txBody>
      </p:sp>
      <p:sp>
        <p:nvSpPr>
          <p:cNvPr id="1579020" name="TextBox 1579019"/>
          <p:cNvSpPr txBox="1">
            <a:spLocks noChangeArrowheads="1"/>
          </p:cNvSpPr>
          <p:nvPr/>
        </p:nvSpPr>
        <p:spPr bwMode="gray">
          <a:xfrm>
            <a:off x="6692900" y="1082675"/>
            <a:ext cx="1981200" cy="300038"/>
          </a:xfrm>
          <a:prstGeom prst="rect">
            <a:avLst/>
          </a:prstGeom>
          <a:noFill/>
          <a:ln w="12700" cap="flat" cmpd="sng" algn="ctr">
            <a:noFill/>
            <a:prstDash val="solid"/>
            <a:miter lim="800000"/>
            <a:headEnd type="none" w="med" len="med"/>
            <a:tailEnd type="none" w="med" len="med"/>
          </a:ln>
          <a:effectLst/>
        </p:spPr>
        <p:txBody>
          <a:bodyPr>
            <a:spAutoFit/>
          </a:bodyPr>
          <a:lstStyle/>
          <a:p>
            <a:pPr algn="ctr">
              <a:lnSpc>
                <a:spcPct val="85000"/>
              </a:lnSpc>
              <a:spcBef>
                <a:spcPct val="50000"/>
              </a:spcBef>
              <a:defRPr/>
            </a:pPr>
            <a:r>
              <a:rPr lang="en-US" sz="1600">
                <a:effectLst>
                  <a:outerShdw blurRad="38100" dist="38100" dir="2700000" algn="tl">
                    <a:srgbClr val="000000"/>
                  </a:outerShdw>
                </a:effectLst>
                <a:cs typeface="+mn-cs"/>
              </a:rPr>
              <a:t>$230/PC</a:t>
            </a:r>
          </a:p>
        </p:txBody>
      </p:sp>
      <p:pic>
        <p:nvPicPr>
          <p:cNvPr id="14356" name="Rectangle 1579033"/>
          <p:cNvPicPr>
            <a:picLocks noChangeAspect="1" noChangeArrowheads="1"/>
          </p:cNvPicPr>
          <p:nvPr/>
        </p:nvPicPr>
        <p:blipFill>
          <a:blip r:embed="rId9"/>
          <a:srcRect/>
          <a:stretch>
            <a:fillRect/>
          </a:stretch>
        </p:blipFill>
        <p:spPr bwMode="auto">
          <a:xfrm>
            <a:off x="120650" y="1139825"/>
            <a:ext cx="8878888" cy="923925"/>
          </a:xfrm>
          <a:prstGeom prst="rect">
            <a:avLst/>
          </a:prstGeom>
          <a:noFill/>
          <a:ln w="9525">
            <a:noFill/>
            <a:miter lim="800000"/>
            <a:headEnd/>
            <a:tailEnd/>
          </a:ln>
        </p:spPr>
      </p:pic>
      <p:sp>
        <p:nvSpPr>
          <p:cNvPr id="2" name="Rectangle 1579025"/>
          <p:cNvSpPr>
            <a:spLocks noChangeArrowheads="1"/>
          </p:cNvSpPr>
          <p:nvPr/>
        </p:nvSpPr>
        <p:spPr bwMode="gray">
          <a:xfrm>
            <a:off x="3529013" y="5791200"/>
            <a:ext cx="1981200" cy="914400"/>
          </a:xfrm>
          <a:prstGeom prst="rect">
            <a:avLst/>
          </a:prstGeom>
          <a:noFill/>
          <a:ln w="12700" algn="ctr">
            <a:noFill/>
            <a:miter lim="800000"/>
            <a:headEnd/>
            <a:tailEnd/>
          </a:ln>
        </p:spPr>
        <p:txBody>
          <a:bodyPr wrap="none"/>
          <a:lstStyle/>
          <a:p>
            <a:pPr marL="115888" indent="-115888">
              <a:lnSpc>
                <a:spcPct val="85000"/>
              </a:lnSpc>
              <a:spcBef>
                <a:spcPct val="20000"/>
              </a:spcBef>
            </a:pPr>
            <a:r>
              <a:rPr lang="en-US" sz="1200"/>
              <a:t>Limited sys mgmt</a:t>
            </a:r>
          </a:p>
          <a:p>
            <a:pPr marL="115888" indent="-115888">
              <a:lnSpc>
                <a:spcPct val="85000"/>
              </a:lnSpc>
              <a:spcBef>
                <a:spcPct val="20000"/>
              </a:spcBef>
              <a:buFontTx/>
              <a:buChar char="•"/>
            </a:pPr>
            <a:r>
              <a:rPr lang="en-US" sz="1200"/>
              <a:t>Single sys mgt tool</a:t>
            </a:r>
          </a:p>
          <a:p>
            <a:pPr marL="115888" indent="-115888">
              <a:lnSpc>
                <a:spcPct val="85000"/>
              </a:lnSpc>
              <a:spcBef>
                <a:spcPct val="20000"/>
              </a:spcBef>
              <a:buFontTx/>
              <a:buChar char="•"/>
            </a:pPr>
            <a:r>
              <a:rPr lang="en-US" sz="1200"/>
              <a:t>Software packaging</a:t>
            </a:r>
          </a:p>
          <a:p>
            <a:pPr marL="115888" indent="-115888">
              <a:lnSpc>
                <a:spcPct val="85000"/>
              </a:lnSpc>
              <a:spcBef>
                <a:spcPct val="20000"/>
              </a:spcBef>
              <a:buFontTx/>
              <a:buChar char="•"/>
            </a:pPr>
            <a:r>
              <a:rPr lang="en-US" sz="1200"/>
              <a:t>Software distribution</a:t>
            </a:r>
          </a:p>
          <a:p>
            <a:pPr marL="115888" indent="-115888">
              <a:lnSpc>
                <a:spcPct val="85000"/>
              </a:lnSpc>
              <a:spcBef>
                <a:spcPct val="20000"/>
              </a:spcBef>
              <a:buFontTx/>
              <a:buChar char="•"/>
            </a:pPr>
            <a:endParaRPr lang="en-US" sz="1200"/>
          </a:p>
        </p:txBody>
      </p:sp>
      <p:grpSp>
        <p:nvGrpSpPr>
          <p:cNvPr id="6" name="Group 33"/>
          <p:cNvGrpSpPr>
            <a:grpSpLocks/>
          </p:cNvGrpSpPr>
          <p:nvPr/>
        </p:nvGrpSpPr>
        <p:grpSpPr bwMode="auto">
          <a:xfrm>
            <a:off x="122238" y="5187950"/>
            <a:ext cx="8878887" cy="923925"/>
            <a:chOff x="50" y="3040"/>
            <a:chExt cx="5889" cy="582"/>
          </a:xfrm>
        </p:grpSpPr>
        <p:pic>
          <p:nvPicPr>
            <p:cNvPr id="14367" name="Rectangle 1579034"/>
            <p:cNvPicPr>
              <a:picLocks noChangeAspect="1" noChangeArrowheads="1"/>
            </p:cNvPicPr>
            <p:nvPr/>
          </p:nvPicPr>
          <p:blipFill>
            <a:blip r:embed="rId9"/>
            <a:srcRect/>
            <a:stretch>
              <a:fillRect/>
            </a:stretch>
          </p:blipFill>
          <p:spPr bwMode="auto">
            <a:xfrm>
              <a:off x="50" y="3040"/>
              <a:ext cx="5889" cy="582"/>
            </a:xfrm>
            <a:prstGeom prst="rect">
              <a:avLst/>
            </a:prstGeom>
            <a:noFill/>
            <a:ln w="9525">
              <a:noFill/>
              <a:miter lim="800000"/>
              <a:headEnd/>
              <a:tailEnd/>
            </a:ln>
          </p:spPr>
        </p:pic>
        <p:sp>
          <p:nvSpPr>
            <p:cNvPr id="14368" name="Rectangle 1579035"/>
            <p:cNvSpPr>
              <a:spLocks noChangeArrowheads="1"/>
            </p:cNvSpPr>
            <p:nvPr/>
          </p:nvSpPr>
          <p:spPr bwMode="gray">
            <a:xfrm>
              <a:off x="174" y="3166"/>
              <a:ext cx="5594" cy="288"/>
            </a:xfrm>
            <a:prstGeom prst="rect">
              <a:avLst/>
            </a:prstGeom>
            <a:noFill/>
            <a:ln w="9525">
              <a:noFill/>
              <a:miter lim="800000"/>
              <a:headEnd/>
              <a:tailEnd/>
            </a:ln>
          </p:spPr>
          <p:txBody>
            <a:bodyPr wrap="none" anchor="ctr"/>
            <a:lstStyle/>
            <a:p>
              <a:pPr algn="ctr">
                <a:lnSpc>
                  <a:spcPct val="85000"/>
                </a:lnSpc>
                <a:spcBef>
                  <a:spcPct val="20000"/>
                </a:spcBef>
              </a:pPr>
              <a:r>
                <a:rPr lang="en-US" sz="2000"/>
                <a:t>Systems Management = $230/PC Savings</a:t>
              </a:r>
            </a:p>
          </p:txBody>
        </p:sp>
      </p:grpSp>
      <p:sp>
        <p:nvSpPr>
          <p:cNvPr id="1579025" name="Rectangle 1579024"/>
          <p:cNvSpPr>
            <a:spLocks noChangeArrowheads="1"/>
          </p:cNvSpPr>
          <p:nvPr/>
        </p:nvSpPr>
        <p:spPr bwMode="gray">
          <a:xfrm>
            <a:off x="217488" y="5791200"/>
            <a:ext cx="1981200" cy="914400"/>
          </a:xfrm>
          <a:prstGeom prst="rect">
            <a:avLst/>
          </a:prstGeom>
          <a:noFill/>
          <a:ln w="12700" algn="ctr">
            <a:noFill/>
            <a:miter lim="800000"/>
            <a:headEnd/>
            <a:tailEnd/>
          </a:ln>
        </p:spPr>
        <p:txBody>
          <a:bodyPr wrap="none"/>
          <a:lstStyle/>
          <a:p>
            <a:pPr marL="115888" indent="-115888">
              <a:lnSpc>
                <a:spcPct val="85000"/>
              </a:lnSpc>
              <a:spcBef>
                <a:spcPct val="20000"/>
              </a:spcBef>
            </a:pPr>
            <a:r>
              <a:rPr lang="en-US" sz="1200"/>
              <a:t>No system-wide mgmt</a:t>
            </a:r>
          </a:p>
          <a:p>
            <a:pPr marL="115888" indent="-115888">
              <a:lnSpc>
                <a:spcPct val="85000"/>
              </a:lnSpc>
              <a:spcBef>
                <a:spcPct val="20000"/>
              </a:spcBef>
              <a:buFontTx/>
              <a:buChar char="•"/>
            </a:pPr>
            <a:r>
              <a:rPr lang="en-US" sz="1200"/>
              <a:t>Poor sys mgt tool coverage</a:t>
            </a:r>
          </a:p>
          <a:p>
            <a:pPr marL="115888" indent="-115888">
              <a:lnSpc>
                <a:spcPct val="85000"/>
              </a:lnSpc>
              <a:spcBef>
                <a:spcPct val="20000"/>
              </a:spcBef>
              <a:buFontTx/>
              <a:buChar char="•"/>
            </a:pPr>
            <a:r>
              <a:rPr lang="en-US" sz="1200"/>
              <a:t>Duplicate mgmt tools</a:t>
            </a:r>
          </a:p>
          <a:p>
            <a:pPr marL="115888" indent="-115888">
              <a:lnSpc>
                <a:spcPct val="85000"/>
              </a:lnSpc>
              <a:spcBef>
                <a:spcPct val="20000"/>
              </a:spcBef>
              <a:buFontTx/>
              <a:buChar char="•"/>
            </a:pPr>
            <a:r>
              <a:rPr lang="en-US" sz="1200"/>
              <a:t>Manual sw, patch deploymt</a:t>
            </a:r>
          </a:p>
        </p:txBody>
      </p:sp>
      <p:sp>
        <p:nvSpPr>
          <p:cNvPr id="1579023" name="Rectangle 1579022"/>
          <p:cNvSpPr>
            <a:spLocks noChangeArrowheads="1"/>
          </p:cNvSpPr>
          <p:nvPr/>
        </p:nvSpPr>
        <p:spPr bwMode="gray">
          <a:xfrm>
            <a:off x="3529013" y="1735138"/>
            <a:ext cx="2057400" cy="990600"/>
          </a:xfrm>
          <a:prstGeom prst="rect">
            <a:avLst/>
          </a:prstGeom>
          <a:noFill/>
          <a:ln w="12700" algn="ctr">
            <a:noFill/>
            <a:miter lim="800000"/>
            <a:headEnd/>
            <a:tailEnd/>
          </a:ln>
        </p:spPr>
        <p:txBody>
          <a:bodyPr wrap="none"/>
          <a:lstStyle/>
          <a:p>
            <a:pPr marL="115888" indent="-115888">
              <a:lnSpc>
                <a:spcPct val="85000"/>
              </a:lnSpc>
              <a:spcBef>
                <a:spcPct val="20000"/>
              </a:spcBef>
            </a:pPr>
            <a:r>
              <a:rPr lang="en-US" sz="1400"/>
              <a:t>Standardization</a:t>
            </a:r>
          </a:p>
          <a:p>
            <a:pPr marL="115888" indent="-115888">
              <a:lnSpc>
                <a:spcPct val="85000"/>
              </a:lnSpc>
              <a:spcBef>
                <a:spcPct val="20000"/>
              </a:spcBef>
              <a:buFontTx/>
              <a:buChar char="•"/>
            </a:pPr>
            <a:r>
              <a:rPr lang="en-US" sz="1200"/>
              <a:t>Defined PC lifecycle</a:t>
            </a:r>
          </a:p>
          <a:p>
            <a:pPr marL="115888" indent="-115888">
              <a:lnSpc>
                <a:spcPct val="85000"/>
              </a:lnSpc>
              <a:spcBef>
                <a:spcPct val="20000"/>
              </a:spcBef>
              <a:buFontTx/>
              <a:buChar char="•"/>
            </a:pPr>
            <a:r>
              <a:rPr lang="en-US" sz="1200"/>
              <a:t>Limited policy based PC mgt</a:t>
            </a:r>
          </a:p>
          <a:p>
            <a:pPr marL="115888" indent="-115888">
              <a:lnSpc>
                <a:spcPct val="85000"/>
              </a:lnSpc>
              <a:spcBef>
                <a:spcPct val="20000"/>
              </a:spcBef>
              <a:buFontTx/>
              <a:buChar char="•"/>
            </a:pPr>
            <a:r>
              <a:rPr lang="en-US" sz="1200"/>
              <a:t>Many software configs</a:t>
            </a:r>
          </a:p>
        </p:txBody>
      </p:sp>
      <p:sp>
        <p:nvSpPr>
          <p:cNvPr id="1579024" name="Rectangle 1579023"/>
          <p:cNvSpPr>
            <a:spLocks noChangeArrowheads="1"/>
          </p:cNvSpPr>
          <p:nvPr/>
        </p:nvSpPr>
        <p:spPr bwMode="gray">
          <a:xfrm>
            <a:off x="6616700" y="1735138"/>
            <a:ext cx="2430463" cy="990600"/>
          </a:xfrm>
          <a:prstGeom prst="rect">
            <a:avLst/>
          </a:prstGeom>
          <a:noFill/>
          <a:ln w="12700" algn="ctr">
            <a:noFill/>
            <a:miter lim="800000"/>
            <a:headEnd/>
            <a:tailEnd/>
          </a:ln>
        </p:spPr>
        <p:txBody>
          <a:bodyPr/>
          <a:lstStyle/>
          <a:p>
            <a:pPr marL="115888" indent="-115888">
              <a:lnSpc>
                <a:spcPct val="85000"/>
              </a:lnSpc>
              <a:spcBef>
                <a:spcPct val="20000"/>
              </a:spcBef>
            </a:pPr>
            <a:r>
              <a:rPr lang="en-US" sz="1400"/>
              <a:t>Stds Compliance</a:t>
            </a:r>
          </a:p>
          <a:p>
            <a:pPr marL="115888" indent="-115888">
              <a:lnSpc>
                <a:spcPct val="85000"/>
              </a:lnSpc>
              <a:spcBef>
                <a:spcPct val="20000"/>
              </a:spcBef>
              <a:buFontTx/>
              <a:buChar char="•"/>
            </a:pPr>
            <a:r>
              <a:rPr lang="en-US" sz="1200"/>
              <a:t>Defined PC Lifecycle, stds enforcement</a:t>
            </a:r>
          </a:p>
          <a:p>
            <a:pPr marL="115888" indent="-115888">
              <a:lnSpc>
                <a:spcPct val="85000"/>
              </a:lnSpc>
              <a:spcBef>
                <a:spcPct val="20000"/>
              </a:spcBef>
              <a:buFontTx/>
              <a:buChar char="•"/>
            </a:pPr>
            <a:r>
              <a:rPr lang="en-US" sz="1200"/>
              <a:t>Full policy based PC mgt</a:t>
            </a:r>
          </a:p>
          <a:p>
            <a:pPr marL="115888" indent="-115888">
              <a:lnSpc>
                <a:spcPct val="85000"/>
              </a:lnSpc>
              <a:spcBef>
                <a:spcPct val="20000"/>
              </a:spcBef>
              <a:buFontTx/>
              <a:buChar char="•"/>
            </a:pPr>
            <a:r>
              <a:rPr lang="en-US" sz="1200"/>
              <a:t>Minimal hw, sw configs</a:t>
            </a:r>
          </a:p>
        </p:txBody>
      </p:sp>
      <p:sp>
        <p:nvSpPr>
          <p:cNvPr id="1579022" name="Rectangle 1579021"/>
          <p:cNvSpPr>
            <a:spLocks noChangeArrowheads="1"/>
          </p:cNvSpPr>
          <p:nvPr/>
        </p:nvSpPr>
        <p:spPr bwMode="gray">
          <a:xfrm>
            <a:off x="206375" y="1735138"/>
            <a:ext cx="2268538" cy="990600"/>
          </a:xfrm>
          <a:prstGeom prst="rect">
            <a:avLst/>
          </a:prstGeom>
          <a:noFill/>
          <a:ln w="12700" algn="ctr">
            <a:noFill/>
            <a:miter lim="800000"/>
            <a:headEnd/>
            <a:tailEnd/>
          </a:ln>
        </p:spPr>
        <p:txBody>
          <a:bodyPr wrap="none"/>
          <a:lstStyle/>
          <a:p>
            <a:pPr marL="115888" indent="-115888">
              <a:lnSpc>
                <a:spcPct val="85000"/>
              </a:lnSpc>
              <a:spcBef>
                <a:spcPct val="20000"/>
              </a:spcBef>
            </a:pPr>
            <a:r>
              <a:rPr lang="en-US" sz="1400"/>
              <a:t>None</a:t>
            </a:r>
          </a:p>
          <a:p>
            <a:pPr marL="115888" indent="-115888">
              <a:lnSpc>
                <a:spcPct val="85000"/>
              </a:lnSpc>
              <a:spcBef>
                <a:spcPct val="20000"/>
              </a:spcBef>
              <a:buFontTx/>
              <a:buChar char="•"/>
            </a:pPr>
            <a:r>
              <a:rPr lang="en-US" sz="1200"/>
              <a:t>No PC life cycle strategy</a:t>
            </a:r>
          </a:p>
          <a:p>
            <a:pPr marL="115888" indent="-115888">
              <a:lnSpc>
                <a:spcPct val="85000"/>
              </a:lnSpc>
              <a:spcBef>
                <a:spcPct val="20000"/>
              </a:spcBef>
              <a:buFontTx/>
              <a:buChar char="•"/>
            </a:pPr>
            <a:r>
              <a:rPr lang="en-US" sz="1200"/>
              <a:t>No policy based PC mgt</a:t>
            </a:r>
          </a:p>
          <a:p>
            <a:pPr marL="115888" indent="-115888">
              <a:lnSpc>
                <a:spcPct val="85000"/>
              </a:lnSpc>
              <a:spcBef>
                <a:spcPct val="20000"/>
              </a:spcBef>
              <a:buFontTx/>
              <a:buChar char="•"/>
            </a:pPr>
            <a:r>
              <a:rPr lang="en-US" sz="1200"/>
              <a:t>Many hw, sw configs</a:t>
            </a:r>
          </a:p>
        </p:txBody>
      </p:sp>
      <p:sp>
        <p:nvSpPr>
          <p:cNvPr id="4" name="Rectangle 1579024"/>
          <p:cNvSpPr>
            <a:spLocks noChangeArrowheads="1"/>
          </p:cNvSpPr>
          <p:nvPr/>
        </p:nvSpPr>
        <p:spPr bwMode="gray">
          <a:xfrm>
            <a:off x="215900" y="4527550"/>
            <a:ext cx="1981200" cy="914400"/>
          </a:xfrm>
          <a:prstGeom prst="rect">
            <a:avLst/>
          </a:prstGeom>
          <a:noFill/>
          <a:ln w="12700" algn="ctr">
            <a:noFill/>
            <a:miter lim="800000"/>
            <a:headEnd/>
            <a:tailEnd/>
          </a:ln>
        </p:spPr>
        <p:txBody>
          <a:bodyPr wrap="none"/>
          <a:lstStyle/>
          <a:p>
            <a:pPr marL="115888" indent="-115888">
              <a:lnSpc>
                <a:spcPct val="85000"/>
              </a:lnSpc>
              <a:spcBef>
                <a:spcPct val="20000"/>
              </a:spcBef>
            </a:pPr>
            <a:r>
              <a:rPr lang="en-US" sz="1200"/>
              <a:t>Minimal PC Security</a:t>
            </a:r>
          </a:p>
          <a:p>
            <a:pPr marL="115888" indent="-115888">
              <a:lnSpc>
                <a:spcPct val="85000"/>
              </a:lnSpc>
              <a:spcBef>
                <a:spcPct val="20000"/>
              </a:spcBef>
              <a:buFontTx/>
              <a:buChar char="•"/>
            </a:pPr>
            <a:r>
              <a:rPr lang="en-US" sz="1200"/>
              <a:t>Anti-virus</a:t>
            </a:r>
          </a:p>
          <a:p>
            <a:pPr marL="115888" indent="-115888">
              <a:lnSpc>
                <a:spcPct val="85000"/>
              </a:lnSpc>
              <a:spcBef>
                <a:spcPct val="20000"/>
              </a:spcBef>
              <a:buFontTx/>
              <a:buChar char="•"/>
            </a:pPr>
            <a:r>
              <a:rPr lang="en-US" sz="1200"/>
              <a:t>Manual patching</a:t>
            </a:r>
          </a:p>
          <a:p>
            <a:pPr marL="115888" indent="-115888">
              <a:lnSpc>
                <a:spcPct val="85000"/>
              </a:lnSpc>
              <a:spcBef>
                <a:spcPct val="20000"/>
              </a:spcBef>
              <a:buFontTx/>
              <a:buChar char="•"/>
            </a:pPr>
            <a:r>
              <a:rPr lang="en-US" sz="1200"/>
              <a:t>No enforced sec. compliance</a:t>
            </a:r>
          </a:p>
        </p:txBody>
      </p:sp>
      <p:sp>
        <p:nvSpPr>
          <p:cNvPr id="5" name="Rectangle 1579026"/>
          <p:cNvSpPr>
            <a:spLocks noChangeArrowheads="1"/>
          </p:cNvSpPr>
          <p:nvPr/>
        </p:nvSpPr>
        <p:spPr bwMode="gray">
          <a:xfrm>
            <a:off x="6675438" y="5791200"/>
            <a:ext cx="2055812" cy="914400"/>
          </a:xfrm>
          <a:prstGeom prst="rect">
            <a:avLst/>
          </a:prstGeom>
          <a:noFill/>
          <a:ln w="12700" algn="ctr">
            <a:noFill/>
            <a:miter lim="800000"/>
            <a:headEnd/>
            <a:tailEnd/>
          </a:ln>
        </p:spPr>
        <p:txBody>
          <a:bodyPr wrap="none"/>
          <a:lstStyle/>
          <a:p>
            <a:pPr marL="115888" indent="-115888">
              <a:lnSpc>
                <a:spcPct val="85000"/>
              </a:lnSpc>
              <a:spcBef>
                <a:spcPct val="20000"/>
              </a:spcBef>
            </a:pPr>
            <a:r>
              <a:rPr lang="en-US" sz="1200"/>
              <a:t>Comprehensive sys mgt</a:t>
            </a:r>
          </a:p>
          <a:p>
            <a:pPr marL="115888" indent="-115888">
              <a:lnSpc>
                <a:spcPct val="85000"/>
              </a:lnSpc>
              <a:spcBef>
                <a:spcPct val="20000"/>
              </a:spcBef>
              <a:buFontTx/>
              <a:buChar char="•"/>
            </a:pPr>
            <a:r>
              <a:rPr lang="en-US" sz="1200"/>
              <a:t>Hw, sw inventories</a:t>
            </a:r>
          </a:p>
          <a:p>
            <a:pPr marL="115888" indent="-115888">
              <a:lnSpc>
                <a:spcPct val="85000"/>
              </a:lnSpc>
              <a:spcBef>
                <a:spcPct val="20000"/>
              </a:spcBef>
              <a:buFontTx/>
              <a:buChar char="•"/>
            </a:pPr>
            <a:r>
              <a:rPr lang="en-US" sz="1200"/>
              <a:t>Hw, sw reporting</a:t>
            </a:r>
          </a:p>
          <a:p>
            <a:pPr marL="115888" indent="-115888">
              <a:lnSpc>
                <a:spcPct val="85000"/>
              </a:lnSpc>
              <a:spcBef>
                <a:spcPct val="20000"/>
              </a:spcBef>
              <a:buFontTx/>
              <a:buChar char="•"/>
            </a:pPr>
            <a:r>
              <a:rPr lang="en-US" sz="1200"/>
              <a:t>Auto/targeted sw dist.</a:t>
            </a:r>
          </a:p>
        </p:txBody>
      </p:sp>
      <p:sp>
        <p:nvSpPr>
          <p:cNvPr id="14365" name="Rectangle 1579036"/>
          <p:cNvSpPr>
            <a:spLocks noChangeArrowheads="1"/>
          </p:cNvSpPr>
          <p:nvPr/>
        </p:nvSpPr>
        <p:spPr bwMode="gray">
          <a:xfrm>
            <a:off x="280988" y="1366838"/>
            <a:ext cx="8472487" cy="457200"/>
          </a:xfrm>
          <a:prstGeom prst="rect">
            <a:avLst/>
          </a:prstGeom>
          <a:noFill/>
          <a:ln w="9525">
            <a:noFill/>
            <a:miter lim="800000"/>
            <a:headEnd/>
            <a:tailEnd/>
          </a:ln>
        </p:spPr>
        <p:txBody>
          <a:bodyPr wrap="none" anchor="ctr"/>
          <a:lstStyle/>
          <a:p>
            <a:pPr algn="ctr">
              <a:lnSpc>
                <a:spcPct val="85000"/>
              </a:lnSpc>
              <a:spcBef>
                <a:spcPct val="20000"/>
              </a:spcBef>
            </a:pPr>
            <a:r>
              <a:rPr lang="en-US" sz="2000"/>
              <a:t>Standardization &amp; Standards Compliance = $300/PC Savings</a:t>
            </a:r>
          </a:p>
        </p:txBody>
      </p:sp>
      <p:sp>
        <p:nvSpPr>
          <p:cNvPr id="14366" name="Text Box 52"/>
          <p:cNvSpPr txBox="1">
            <a:spLocks noChangeArrowheads="1"/>
          </p:cNvSpPr>
          <p:nvPr/>
        </p:nvSpPr>
        <p:spPr bwMode="auto">
          <a:xfrm>
            <a:off x="109538" y="6334125"/>
            <a:ext cx="1247775" cy="436563"/>
          </a:xfrm>
          <a:prstGeom prst="rect">
            <a:avLst/>
          </a:prstGeom>
          <a:noFill/>
          <a:ln w="12700">
            <a:noFill/>
            <a:miter lim="800000"/>
            <a:headEnd/>
            <a:tailEnd/>
          </a:ln>
        </p:spPr>
        <p:txBody>
          <a:bodyPr wrap="none" lIns="63500" tIns="63500" rIns="63500" bIns="63500" anchor="b">
            <a:spAutoFit/>
          </a:bodyPr>
          <a:lstStyle/>
          <a:p>
            <a:pPr marL="234950" indent="-234950">
              <a:tabLst>
                <a:tab pos="377825" algn="l"/>
                <a:tab pos="534988" algn="l"/>
              </a:tabLst>
            </a:pPr>
            <a:endParaRPr lang="en-US" sz="1000">
              <a:latin typeface="Segoe UI" pitchFamily="34" charset="0"/>
            </a:endParaRPr>
          </a:p>
          <a:p>
            <a:pPr marL="234950" indent="-234950">
              <a:tabLst>
                <a:tab pos="377825" algn="l"/>
                <a:tab pos="534988" algn="l"/>
              </a:tabLst>
            </a:pPr>
            <a:r>
              <a:rPr lang="en-US" sz="1000">
                <a:latin typeface="Segoe UI" pitchFamily="34" charset="0"/>
              </a:rPr>
              <a:t>Source:	IDC, 2006</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579023"/>
                                        </p:tgtEl>
                                        <p:attrNameLst>
                                          <p:attrName>style.visibility</p:attrName>
                                        </p:attrNameLst>
                                      </p:cBhvr>
                                      <p:to>
                                        <p:strVal val="visible"/>
                                      </p:to>
                                    </p:set>
                                    <p:animEffect transition="in" filter="fade">
                                      <p:cBhvr>
                                        <p:cTn id="7" dur="500"/>
                                        <p:tgtEl>
                                          <p:spTgt spid="157902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79024"/>
                                        </p:tgtEl>
                                        <p:attrNameLst>
                                          <p:attrName>style.visibility</p:attrName>
                                        </p:attrNameLst>
                                      </p:cBhvr>
                                      <p:to>
                                        <p:strVal val="visible"/>
                                      </p:to>
                                    </p:set>
                                    <p:animEffect transition="in" filter="fade">
                                      <p:cBhvr>
                                        <p:cTn id="10" dur="1000"/>
                                        <p:tgtEl>
                                          <p:spTgt spid="157902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579022"/>
                                        </p:tgtEl>
                                        <p:attrNameLst>
                                          <p:attrName>style.visibility</p:attrName>
                                        </p:attrNameLst>
                                      </p:cBhvr>
                                      <p:to>
                                        <p:strVal val="visible"/>
                                      </p:to>
                                    </p:set>
                                    <p:animEffect transition="in" filter="fade">
                                      <p:cBhvr>
                                        <p:cTn id="13" dur="1000"/>
                                        <p:tgtEl>
                                          <p:spTgt spid="1579022"/>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406554"/>
                                        </p:tgtEl>
                                        <p:attrNameLst>
                                          <p:attrName>style.visibility</p:attrName>
                                        </p:attrNameLst>
                                      </p:cBhvr>
                                      <p:to>
                                        <p:strVal val="visible"/>
                                      </p:to>
                                    </p:set>
                                    <p:animEffect transition="in" filter="fade">
                                      <p:cBhvr>
                                        <p:cTn id="18" dur="1000"/>
                                        <p:tgtEl>
                                          <p:spTgt spid="406554"/>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406555"/>
                                        </p:tgtEl>
                                        <p:attrNameLst>
                                          <p:attrName>style.visibility</p:attrName>
                                        </p:attrNameLst>
                                      </p:cBhvr>
                                      <p:to>
                                        <p:strVal val="visible"/>
                                      </p:to>
                                    </p:set>
                                    <p:animEffect transition="in" filter="fade">
                                      <p:cBhvr>
                                        <p:cTn id="21" dur="1000"/>
                                        <p:tgtEl>
                                          <p:spTgt spid="406555"/>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579016"/>
                                        </p:tgtEl>
                                        <p:attrNameLst>
                                          <p:attrName>style.visibility</p:attrName>
                                        </p:attrNameLst>
                                      </p:cBhvr>
                                      <p:to>
                                        <p:strVal val="visible"/>
                                      </p:to>
                                    </p:set>
                                    <p:animEffect transition="in" filter="fade">
                                      <p:cBhvr>
                                        <p:cTn id="24" dur="1000"/>
                                        <p:tgtEl>
                                          <p:spTgt spid="1579016"/>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579017"/>
                                        </p:tgtEl>
                                        <p:attrNameLst>
                                          <p:attrName>style.visibility</p:attrName>
                                        </p:attrNameLst>
                                      </p:cBhvr>
                                      <p:to>
                                        <p:strVal val="visible"/>
                                      </p:to>
                                    </p:set>
                                    <p:animEffect transition="in" filter="fade">
                                      <p:cBhvr>
                                        <p:cTn id="27" dur="1000"/>
                                        <p:tgtEl>
                                          <p:spTgt spid="157901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579021"/>
                                        </p:tgtEl>
                                        <p:attrNameLst>
                                          <p:attrName>style.visibility</p:attrName>
                                        </p:attrNameLst>
                                      </p:cBhvr>
                                      <p:to>
                                        <p:strVal val="visible"/>
                                      </p:to>
                                    </p:set>
                                    <p:animEffect transition="in" filter="fade">
                                      <p:cBhvr>
                                        <p:cTn id="30" dur="1000"/>
                                        <p:tgtEl>
                                          <p:spTgt spid="1579021"/>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1000"/>
                                        <p:tgtEl>
                                          <p:spTgt spid="4"/>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579027"/>
                                        </p:tgtEl>
                                        <p:attrNameLst>
                                          <p:attrName>style.visibility</p:attrName>
                                        </p:attrNameLst>
                                      </p:cBhvr>
                                      <p:to>
                                        <p:strVal val="visible"/>
                                      </p:to>
                                    </p:set>
                                    <p:animEffect transition="in" filter="fade">
                                      <p:cBhvr>
                                        <p:cTn id="38" dur="1000"/>
                                        <p:tgtEl>
                                          <p:spTgt spid="1579027"/>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579026"/>
                                        </p:tgtEl>
                                        <p:attrNameLst>
                                          <p:attrName>style.visibility</p:attrName>
                                        </p:attrNameLst>
                                      </p:cBhvr>
                                      <p:to>
                                        <p:strVal val="visible"/>
                                      </p:to>
                                    </p:set>
                                    <p:animEffect transition="in" filter="fade">
                                      <p:cBhvr>
                                        <p:cTn id="41" dur="1000"/>
                                        <p:tgtEl>
                                          <p:spTgt spid="1579026"/>
                                        </p:tgtEl>
                                      </p:cBhvr>
                                    </p:animEffect>
                                  </p:childTnLst>
                                </p:cTn>
                              </p:par>
                              <p:par>
                                <p:cTn id="42" presetID="10" presetClass="entr" presetSubtype="0" fill="hold" nodeType="withEffect">
                                  <p:stCondLst>
                                    <p:cond delay="0"/>
                                  </p:stCondLst>
                                  <p:childTnLst>
                                    <p:set>
                                      <p:cBhvr>
                                        <p:cTn id="43" dur="1" fill="hold">
                                          <p:stCondLst>
                                            <p:cond delay="0"/>
                                          </p:stCondLst>
                                        </p:cTn>
                                        <p:tgtEl>
                                          <p:spTgt spid="3"/>
                                        </p:tgtEl>
                                        <p:attrNameLst>
                                          <p:attrName>style.visibility</p:attrName>
                                        </p:attrNameLst>
                                      </p:cBhvr>
                                      <p:to>
                                        <p:strVal val="visible"/>
                                      </p:to>
                                    </p:set>
                                    <p:animEffect transition="in" filter="fade">
                                      <p:cBhvr>
                                        <p:cTn id="44" dur="1000"/>
                                        <p:tgtEl>
                                          <p:spTgt spid="3"/>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1579025"/>
                                        </p:tgtEl>
                                        <p:attrNameLst>
                                          <p:attrName>style.visibility</p:attrName>
                                        </p:attrNameLst>
                                      </p:cBhvr>
                                      <p:to>
                                        <p:strVal val="visible"/>
                                      </p:to>
                                    </p:set>
                                    <p:animEffect transition="in" filter="fade">
                                      <p:cBhvr>
                                        <p:cTn id="49" dur="1000"/>
                                        <p:tgtEl>
                                          <p:spTgt spid="1579025"/>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
                                        </p:tgtEl>
                                        <p:attrNameLst>
                                          <p:attrName>style.visibility</p:attrName>
                                        </p:attrNameLst>
                                      </p:cBhvr>
                                      <p:to>
                                        <p:strVal val="visible"/>
                                      </p:to>
                                    </p:set>
                                    <p:animEffect transition="in" filter="fade">
                                      <p:cBhvr>
                                        <p:cTn id="52" dur="1000"/>
                                        <p:tgtEl>
                                          <p:spTgt spid="2"/>
                                        </p:tgtEl>
                                      </p:cBhvr>
                                    </p:animEffect>
                                  </p:childTnLst>
                                </p:cTn>
                              </p:par>
                              <p:par>
                                <p:cTn id="53" presetID="10" presetClass="entr" presetSubtype="0" fill="hold"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fade">
                                      <p:cBhvr>
                                        <p:cTn id="55" dur="1000"/>
                                        <p:tgtEl>
                                          <p:spTgt spid="6"/>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fade">
                                      <p:cBhvr>
                                        <p:cTn id="58"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9026" grpId="0"/>
      <p:bldP spid="406555" grpId="0"/>
      <p:bldP spid="1579016" grpId="0"/>
      <p:bldP spid="1579017" grpId="0"/>
      <p:bldP spid="1579021" grpId="0"/>
      <p:bldP spid="1579027" grpId="0"/>
      <p:bldP spid="2" grpId="0"/>
      <p:bldP spid="1579025" grpId="0"/>
      <p:bldP spid="1579023" grpId="0"/>
      <p:bldP spid="1579024" grpId="0"/>
      <p:bldP spid="1579022" grpId="0"/>
      <p:bldP spid="4"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Rounded Rectangle 34"/>
          <p:cNvSpPr/>
          <p:nvPr/>
        </p:nvSpPr>
        <p:spPr bwMode="auto">
          <a:xfrm>
            <a:off x="5103813" y="4141788"/>
            <a:ext cx="4040187" cy="2209800"/>
          </a:xfrm>
          <a:prstGeom prst="roundRect">
            <a:avLst/>
          </a:prstGeom>
          <a:gradFill rotWithShape="0">
            <a:gsLst>
              <a:gs pos="0">
                <a:schemeClr val="folHlink">
                  <a:gamma/>
                  <a:shade val="54118"/>
                  <a:invGamma/>
                </a:schemeClr>
              </a:gs>
              <a:gs pos="50000">
                <a:schemeClr val="folHlink"/>
              </a:gs>
              <a:gs pos="100000">
                <a:schemeClr val="folHlink">
                  <a:gamma/>
                  <a:shade val="54118"/>
                  <a:invGamma/>
                </a:schemeClr>
              </a:gs>
            </a:gsLst>
            <a:lin ang="2700000" scaled="1"/>
          </a:gradFill>
          <a:ln w="12700" cap="flat" cmpd="sng" algn="ctr">
            <a:solidFill>
              <a:schemeClr val="folHlink"/>
            </a:solidFill>
            <a:prstDash val="solid"/>
            <a:round/>
            <a:headEnd type="none" w="med" len="med"/>
            <a:tailEnd type="none" w="med" len="med"/>
          </a:ln>
          <a:effectLst/>
        </p:spPr>
        <p:txBody>
          <a:bodyPr anchor="ctr"/>
          <a:lstStyle/>
          <a:p>
            <a:pPr>
              <a:defRPr/>
            </a:pPr>
            <a:endParaRPr lang="en-US">
              <a:cs typeface="+mn-cs"/>
            </a:endParaRPr>
          </a:p>
        </p:txBody>
      </p:sp>
      <p:sp>
        <p:nvSpPr>
          <p:cNvPr id="34" name="Rounded Rectangle 33"/>
          <p:cNvSpPr/>
          <p:nvPr/>
        </p:nvSpPr>
        <p:spPr bwMode="auto">
          <a:xfrm>
            <a:off x="0" y="4132263"/>
            <a:ext cx="4040188" cy="2209800"/>
          </a:xfrm>
          <a:prstGeom prst="roundRect">
            <a:avLst/>
          </a:prstGeom>
          <a:gradFill rotWithShape="0">
            <a:gsLst>
              <a:gs pos="0">
                <a:schemeClr val="folHlink">
                  <a:gamma/>
                  <a:shade val="54118"/>
                  <a:invGamma/>
                </a:schemeClr>
              </a:gs>
              <a:gs pos="50000">
                <a:schemeClr val="folHlink"/>
              </a:gs>
              <a:gs pos="100000">
                <a:schemeClr val="folHlink">
                  <a:gamma/>
                  <a:shade val="54118"/>
                  <a:invGamma/>
                </a:schemeClr>
              </a:gs>
            </a:gsLst>
            <a:lin ang="2700000" scaled="1"/>
          </a:gradFill>
          <a:ln w="12700" cap="flat" cmpd="sng" algn="ctr">
            <a:solidFill>
              <a:schemeClr val="folHlink"/>
            </a:solidFill>
            <a:prstDash val="solid"/>
            <a:round/>
            <a:headEnd type="none" w="med" len="med"/>
            <a:tailEnd type="none" w="med" len="med"/>
          </a:ln>
          <a:effectLst/>
        </p:spPr>
        <p:txBody>
          <a:bodyPr anchor="ctr"/>
          <a:lstStyle/>
          <a:p>
            <a:pPr>
              <a:defRPr/>
            </a:pPr>
            <a:endParaRPr lang="en-US">
              <a:cs typeface="+mn-cs"/>
            </a:endParaRPr>
          </a:p>
        </p:txBody>
      </p:sp>
      <p:sp>
        <p:nvSpPr>
          <p:cNvPr id="33" name="Rounded Rectangle 32"/>
          <p:cNvSpPr/>
          <p:nvPr/>
        </p:nvSpPr>
        <p:spPr bwMode="auto">
          <a:xfrm>
            <a:off x="5103813" y="1268413"/>
            <a:ext cx="4040187" cy="2209800"/>
          </a:xfrm>
          <a:prstGeom prst="roundRect">
            <a:avLst/>
          </a:prstGeom>
          <a:gradFill rotWithShape="0">
            <a:gsLst>
              <a:gs pos="0">
                <a:schemeClr val="folHlink">
                  <a:gamma/>
                  <a:shade val="54118"/>
                  <a:invGamma/>
                </a:schemeClr>
              </a:gs>
              <a:gs pos="50000">
                <a:schemeClr val="folHlink"/>
              </a:gs>
              <a:gs pos="100000">
                <a:schemeClr val="folHlink">
                  <a:gamma/>
                  <a:shade val="54118"/>
                  <a:invGamma/>
                </a:schemeClr>
              </a:gs>
            </a:gsLst>
            <a:lin ang="2700000" scaled="1"/>
          </a:gradFill>
          <a:ln w="12700" cap="flat" cmpd="sng" algn="ctr">
            <a:solidFill>
              <a:schemeClr val="folHlink"/>
            </a:solidFill>
            <a:prstDash val="solid"/>
            <a:round/>
            <a:headEnd type="none" w="med" len="med"/>
            <a:tailEnd type="none" w="med" len="med"/>
          </a:ln>
          <a:effectLst/>
        </p:spPr>
        <p:txBody>
          <a:bodyPr anchor="ctr"/>
          <a:lstStyle/>
          <a:p>
            <a:pPr>
              <a:defRPr/>
            </a:pPr>
            <a:endParaRPr lang="en-US">
              <a:cs typeface="+mn-cs"/>
            </a:endParaRPr>
          </a:p>
        </p:txBody>
      </p:sp>
      <p:sp>
        <p:nvSpPr>
          <p:cNvPr id="32" name="Rounded Rectangle 31"/>
          <p:cNvSpPr/>
          <p:nvPr/>
        </p:nvSpPr>
        <p:spPr bwMode="auto">
          <a:xfrm>
            <a:off x="130175" y="1327150"/>
            <a:ext cx="4040188" cy="2209800"/>
          </a:xfrm>
          <a:prstGeom prst="roundRect">
            <a:avLst/>
          </a:prstGeom>
          <a:gradFill rotWithShape="0">
            <a:gsLst>
              <a:gs pos="0">
                <a:schemeClr val="folHlink">
                  <a:gamma/>
                  <a:shade val="54118"/>
                  <a:invGamma/>
                </a:schemeClr>
              </a:gs>
              <a:gs pos="50000">
                <a:schemeClr val="folHlink"/>
              </a:gs>
              <a:gs pos="100000">
                <a:schemeClr val="folHlink">
                  <a:gamma/>
                  <a:shade val="54118"/>
                  <a:invGamma/>
                </a:schemeClr>
              </a:gs>
            </a:gsLst>
            <a:lin ang="2700000" scaled="1"/>
          </a:gradFill>
          <a:ln w="12700" cap="flat" cmpd="sng" algn="ctr">
            <a:solidFill>
              <a:schemeClr val="folHlink"/>
            </a:solidFill>
            <a:prstDash val="solid"/>
            <a:round/>
            <a:headEnd type="none" w="med" len="med"/>
            <a:tailEnd type="none" w="med" len="med"/>
          </a:ln>
          <a:effectLst/>
        </p:spPr>
        <p:txBody>
          <a:bodyPr anchor="ctr"/>
          <a:lstStyle/>
          <a:p>
            <a:pPr>
              <a:defRPr/>
            </a:pPr>
            <a:endParaRPr lang="en-US">
              <a:cs typeface="+mn-cs"/>
            </a:endParaRPr>
          </a:p>
        </p:txBody>
      </p:sp>
      <p:grpSp>
        <p:nvGrpSpPr>
          <p:cNvPr id="3" name="Group 2"/>
          <p:cNvGrpSpPr>
            <a:grpSpLocks/>
          </p:cNvGrpSpPr>
          <p:nvPr/>
        </p:nvGrpSpPr>
        <p:grpSpPr bwMode="auto">
          <a:xfrm>
            <a:off x="3700463" y="2538413"/>
            <a:ext cx="1743075" cy="1781175"/>
            <a:chOff x="2448" y="1599"/>
            <a:chExt cx="1152" cy="1122"/>
          </a:xfrm>
        </p:grpSpPr>
        <p:pic>
          <p:nvPicPr>
            <p:cNvPr id="15375" name="Picture 3"/>
            <p:cNvPicPr>
              <a:picLocks noChangeAspect="1" noChangeArrowheads="1"/>
            </p:cNvPicPr>
            <p:nvPr/>
          </p:nvPicPr>
          <p:blipFill>
            <a:blip r:embed="rId2"/>
            <a:srcRect l="48677" b="53804"/>
            <a:stretch>
              <a:fillRect/>
            </a:stretch>
          </p:blipFill>
          <p:spPr bwMode="auto">
            <a:xfrm>
              <a:off x="3018" y="1599"/>
              <a:ext cx="582" cy="534"/>
            </a:xfrm>
            <a:prstGeom prst="rect">
              <a:avLst/>
            </a:prstGeom>
            <a:noFill/>
            <a:ln w="9525" algn="ctr">
              <a:noFill/>
              <a:miter lim="800000"/>
              <a:headEnd/>
              <a:tailEnd/>
            </a:ln>
          </p:spPr>
        </p:pic>
        <p:pic>
          <p:nvPicPr>
            <p:cNvPr id="15376" name="Picture 4"/>
            <p:cNvPicPr>
              <a:picLocks noChangeAspect="1" noChangeArrowheads="1"/>
            </p:cNvPicPr>
            <p:nvPr/>
          </p:nvPicPr>
          <p:blipFill>
            <a:blip r:embed="rId3"/>
            <a:srcRect l="48677" t="47282"/>
            <a:stretch>
              <a:fillRect/>
            </a:stretch>
          </p:blipFill>
          <p:spPr bwMode="auto">
            <a:xfrm>
              <a:off x="3018" y="2139"/>
              <a:ext cx="582" cy="582"/>
            </a:xfrm>
            <a:prstGeom prst="rect">
              <a:avLst/>
            </a:prstGeom>
            <a:noFill/>
            <a:ln w="9525" algn="ctr">
              <a:noFill/>
              <a:miter lim="800000"/>
              <a:headEnd/>
              <a:tailEnd/>
            </a:ln>
          </p:spPr>
        </p:pic>
        <p:pic>
          <p:nvPicPr>
            <p:cNvPr id="15377" name="Picture 5"/>
            <p:cNvPicPr>
              <a:picLocks noChangeAspect="1" noChangeArrowheads="1"/>
            </p:cNvPicPr>
            <p:nvPr/>
          </p:nvPicPr>
          <p:blipFill>
            <a:blip r:embed="rId4"/>
            <a:srcRect r="50264" b="51631"/>
            <a:stretch>
              <a:fillRect/>
            </a:stretch>
          </p:blipFill>
          <p:spPr bwMode="auto">
            <a:xfrm>
              <a:off x="2448" y="1599"/>
              <a:ext cx="564" cy="534"/>
            </a:xfrm>
            <a:prstGeom prst="rect">
              <a:avLst/>
            </a:prstGeom>
            <a:noFill/>
            <a:ln w="9525" algn="ctr">
              <a:noFill/>
              <a:miter lim="800000"/>
              <a:headEnd/>
              <a:tailEnd/>
            </a:ln>
          </p:spPr>
        </p:pic>
        <p:pic>
          <p:nvPicPr>
            <p:cNvPr id="15378" name="Picture 6"/>
            <p:cNvPicPr>
              <a:picLocks noChangeAspect="1" noChangeArrowheads="1"/>
            </p:cNvPicPr>
            <p:nvPr/>
          </p:nvPicPr>
          <p:blipFill>
            <a:blip r:embed="rId5"/>
            <a:srcRect t="47282" r="50264"/>
            <a:stretch>
              <a:fillRect/>
            </a:stretch>
          </p:blipFill>
          <p:spPr bwMode="auto">
            <a:xfrm>
              <a:off x="2448" y="2139"/>
              <a:ext cx="564" cy="582"/>
            </a:xfrm>
            <a:prstGeom prst="rect">
              <a:avLst/>
            </a:prstGeom>
            <a:noFill/>
            <a:ln w="9525" algn="ctr">
              <a:noFill/>
              <a:miter lim="800000"/>
              <a:headEnd/>
              <a:tailEnd/>
            </a:ln>
          </p:spPr>
        </p:pic>
        <p:sp>
          <p:nvSpPr>
            <p:cNvPr id="528391" name="Text Box 7"/>
            <p:cNvSpPr txBox="1">
              <a:spLocks noChangeArrowheads="1"/>
            </p:cNvSpPr>
            <p:nvPr/>
          </p:nvSpPr>
          <p:spPr bwMode="auto">
            <a:xfrm>
              <a:off x="2845" y="2026"/>
              <a:ext cx="425" cy="213"/>
            </a:xfrm>
            <a:prstGeom prst="rect">
              <a:avLst/>
            </a:prstGeom>
            <a:noFill/>
            <a:ln w="9525" algn="ctr">
              <a:noFill/>
              <a:miter lim="800000"/>
              <a:headEnd/>
              <a:tailEnd/>
            </a:ln>
            <a:effectLst/>
          </p:spPr>
          <p:txBody>
            <a:bodyPr wrap="none">
              <a:spAutoFit/>
            </a:bodyPr>
            <a:lstStyle/>
            <a:p>
              <a:pPr marL="409575" indent="-409575">
                <a:buFont typeface="Wingdings 2" pitchFamily="18" charset="2"/>
                <a:buNone/>
                <a:defRPr/>
              </a:pPr>
              <a:r>
                <a:rPr lang="en-US" sz="1600">
                  <a:solidFill>
                    <a:schemeClr val="bg2"/>
                  </a:solidFill>
                  <a:effectLst>
                    <a:outerShdw blurRad="38100" dist="38100" dir="2700000" algn="tl">
                      <a:srgbClr val="FFFFFF"/>
                    </a:outerShdw>
                  </a:effectLst>
                  <a:cs typeface="+mn-cs"/>
                </a:rPr>
                <a:t>MOF</a:t>
              </a:r>
            </a:p>
          </p:txBody>
        </p:sp>
        <p:sp>
          <p:nvSpPr>
            <p:cNvPr id="15380" name="WordArt 8"/>
            <p:cNvSpPr>
              <a:spLocks noChangeArrowheads="1" noChangeShapeType="1" noTextEdit="1"/>
            </p:cNvSpPr>
            <p:nvPr/>
          </p:nvSpPr>
          <p:spPr bwMode="auto">
            <a:xfrm rot="2413277">
              <a:off x="3090" y="1824"/>
              <a:ext cx="366" cy="108"/>
            </a:xfrm>
            <a:prstGeom prst="rect">
              <a:avLst/>
            </a:prstGeom>
          </p:spPr>
          <p:txBody>
            <a:bodyPr spcFirstLastPara="1" wrap="none" fromWordArt="1">
              <a:prstTxWarp prst="textArchUp">
                <a:avLst>
                  <a:gd name="adj" fmla="val 10800004"/>
                </a:avLst>
              </a:prstTxWarp>
            </a:bodyPr>
            <a:lstStyle/>
            <a:p>
              <a:pPr algn="ctr"/>
              <a:r>
                <a:rPr lang="en-US" sz="1200" kern="10">
                  <a:ln w="9525">
                    <a:solidFill>
                      <a:srgbClr val="000000"/>
                    </a:solidFill>
                    <a:round/>
                    <a:headEnd/>
                    <a:tailEnd/>
                  </a:ln>
                  <a:solidFill>
                    <a:srgbClr val="000000"/>
                  </a:solidFill>
                  <a:latin typeface="Verdana"/>
                </a:rPr>
                <a:t>Change</a:t>
              </a:r>
            </a:p>
          </p:txBody>
        </p:sp>
        <p:sp>
          <p:nvSpPr>
            <p:cNvPr id="15381" name="WordArt 9"/>
            <p:cNvSpPr>
              <a:spLocks noChangeArrowheads="1" noChangeShapeType="1" noTextEdit="1"/>
            </p:cNvSpPr>
            <p:nvPr/>
          </p:nvSpPr>
          <p:spPr bwMode="auto">
            <a:xfrm rot="7584433">
              <a:off x="3138" y="2346"/>
              <a:ext cx="366" cy="108"/>
            </a:xfrm>
            <a:prstGeom prst="rect">
              <a:avLst/>
            </a:prstGeom>
          </p:spPr>
          <p:txBody>
            <a:bodyPr spcFirstLastPara="1" wrap="none" fromWordArt="1">
              <a:prstTxWarp prst="textArchUp">
                <a:avLst>
                  <a:gd name="adj" fmla="val 10800004"/>
                </a:avLst>
              </a:prstTxWarp>
            </a:bodyPr>
            <a:lstStyle/>
            <a:p>
              <a:pPr algn="ctr"/>
              <a:r>
                <a:rPr lang="en-US" sz="1200" kern="10">
                  <a:ln w="9525">
                    <a:solidFill>
                      <a:srgbClr val="000000"/>
                    </a:solidFill>
                    <a:round/>
                    <a:headEnd/>
                    <a:tailEnd/>
                  </a:ln>
                  <a:solidFill>
                    <a:srgbClr val="000000"/>
                  </a:solidFill>
                  <a:latin typeface="Verdana"/>
                </a:rPr>
                <a:t>Operate</a:t>
              </a:r>
            </a:p>
          </p:txBody>
        </p:sp>
        <p:sp>
          <p:nvSpPr>
            <p:cNvPr id="15382" name="WordArt 10"/>
            <p:cNvSpPr>
              <a:spLocks noChangeArrowheads="1" noChangeShapeType="1" noTextEdit="1"/>
            </p:cNvSpPr>
            <p:nvPr/>
          </p:nvSpPr>
          <p:spPr bwMode="auto">
            <a:xfrm rot="-8147829">
              <a:off x="2568" y="2376"/>
              <a:ext cx="366" cy="108"/>
            </a:xfrm>
            <a:prstGeom prst="rect">
              <a:avLst/>
            </a:prstGeom>
          </p:spPr>
          <p:txBody>
            <a:bodyPr spcFirstLastPara="1" wrap="none" fromWordArt="1">
              <a:prstTxWarp prst="textArchUp">
                <a:avLst>
                  <a:gd name="adj" fmla="val 10800004"/>
                </a:avLst>
              </a:prstTxWarp>
            </a:bodyPr>
            <a:lstStyle/>
            <a:p>
              <a:pPr algn="ctr"/>
              <a:r>
                <a:rPr lang="en-US" sz="1200" kern="10">
                  <a:ln w="9525">
                    <a:solidFill>
                      <a:srgbClr val="000000"/>
                    </a:solidFill>
                    <a:round/>
                    <a:headEnd/>
                    <a:tailEnd/>
                  </a:ln>
                  <a:solidFill>
                    <a:srgbClr val="000000"/>
                  </a:solidFill>
                  <a:latin typeface="Verdana"/>
                </a:rPr>
                <a:t>Support</a:t>
              </a:r>
            </a:p>
          </p:txBody>
        </p:sp>
        <p:sp>
          <p:nvSpPr>
            <p:cNvPr id="15383" name="WordArt 11"/>
            <p:cNvSpPr>
              <a:spLocks noChangeArrowheads="1" noChangeShapeType="1" noTextEdit="1"/>
            </p:cNvSpPr>
            <p:nvPr/>
          </p:nvSpPr>
          <p:spPr bwMode="auto">
            <a:xfrm rot="-2966631">
              <a:off x="2588" y="1814"/>
              <a:ext cx="444" cy="216"/>
            </a:xfrm>
            <a:prstGeom prst="rect">
              <a:avLst/>
            </a:prstGeom>
          </p:spPr>
          <p:txBody>
            <a:bodyPr spcFirstLastPara="1" wrap="none" fromWordArt="1">
              <a:prstTxWarp prst="textArchUp">
                <a:avLst>
                  <a:gd name="adj" fmla="val 10800004"/>
                </a:avLst>
              </a:prstTxWarp>
            </a:bodyPr>
            <a:lstStyle/>
            <a:p>
              <a:pPr algn="ctr"/>
              <a:r>
                <a:rPr lang="en-US" sz="1200" kern="10">
                  <a:ln w="9525">
                    <a:solidFill>
                      <a:srgbClr val="000000"/>
                    </a:solidFill>
                    <a:round/>
                    <a:headEnd/>
                    <a:tailEnd/>
                  </a:ln>
                  <a:solidFill>
                    <a:srgbClr val="000000"/>
                  </a:solidFill>
                  <a:latin typeface="Verdana"/>
                </a:rPr>
                <a:t>Plan/</a:t>
              </a:r>
            </a:p>
            <a:p>
              <a:pPr algn="ctr"/>
              <a:r>
                <a:rPr lang="en-US" sz="1200" kern="10">
                  <a:ln w="9525">
                    <a:solidFill>
                      <a:srgbClr val="000000"/>
                    </a:solidFill>
                    <a:round/>
                    <a:headEnd/>
                    <a:tailEnd/>
                  </a:ln>
                  <a:solidFill>
                    <a:srgbClr val="000000"/>
                  </a:solidFill>
                  <a:latin typeface="Verdana"/>
                </a:rPr>
                <a:t>Optimize</a:t>
              </a:r>
            </a:p>
          </p:txBody>
        </p:sp>
        <p:sp>
          <p:nvSpPr>
            <p:cNvPr id="15384" name="Line 12"/>
            <p:cNvSpPr>
              <a:spLocks noChangeShapeType="1"/>
            </p:cNvSpPr>
            <p:nvPr/>
          </p:nvSpPr>
          <p:spPr bwMode="auto">
            <a:xfrm flipH="1">
              <a:off x="3444" y="2019"/>
              <a:ext cx="12" cy="198"/>
            </a:xfrm>
            <a:prstGeom prst="line">
              <a:avLst/>
            </a:prstGeom>
            <a:noFill/>
            <a:ln w="9525">
              <a:solidFill>
                <a:schemeClr val="bg2"/>
              </a:solidFill>
              <a:round/>
              <a:headEnd/>
              <a:tailEnd type="triangle" w="med" len="med"/>
            </a:ln>
          </p:spPr>
          <p:txBody>
            <a:bodyPr>
              <a:spAutoFit/>
            </a:bodyPr>
            <a:lstStyle/>
            <a:p>
              <a:endParaRPr lang="en-US"/>
            </a:p>
          </p:txBody>
        </p:sp>
        <p:sp>
          <p:nvSpPr>
            <p:cNvPr id="15385" name="Line 13"/>
            <p:cNvSpPr>
              <a:spLocks noChangeShapeType="1"/>
            </p:cNvSpPr>
            <p:nvPr/>
          </p:nvSpPr>
          <p:spPr bwMode="auto">
            <a:xfrm flipH="1">
              <a:off x="2916" y="2571"/>
              <a:ext cx="216" cy="18"/>
            </a:xfrm>
            <a:prstGeom prst="line">
              <a:avLst/>
            </a:prstGeom>
            <a:noFill/>
            <a:ln w="9525">
              <a:solidFill>
                <a:schemeClr val="bg2"/>
              </a:solidFill>
              <a:round/>
              <a:headEnd/>
              <a:tailEnd type="triangle" w="med" len="med"/>
            </a:ln>
          </p:spPr>
          <p:txBody>
            <a:bodyPr>
              <a:spAutoFit/>
            </a:bodyPr>
            <a:lstStyle/>
            <a:p>
              <a:endParaRPr lang="en-US"/>
            </a:p>
          </p:txBody>
        </p:sp>
        <p:sp>
          <p:nvSpPr>
            <p:cNvPr id="15386" name="Line 14"/>
            <p:cNvSpPr>
              <a:spLocks noChangeShapeType="1"/>
            </p:cNvSpPr>
            <p:nvPr/>
          </p:nvSpPr>
          <p:spPr bwMode="auto">
            <a:xfrm flipV="1">
              <a:off x="2580" y="2047"/>
              <a:ext cx="6" cy="198"/>
            </a:xfrm>
            <a:prstGeom prst="line">
              <a:avLst/>
            </a:prstGeom>
            <a:noFill/>
            <a:ln w="9525">
              <a:solidFill>
                <a:schemeClr val="bg2"/>
              </a:solidFill>
              <a:round/>
              <a:headEnd/>
              <a:tailEnd type="triangle" w="med" len="med"/>
            </a:ln>
          </p:spPr>
          <p:txBody>
            <a:bodyPr>
              <a:spAutoFit/>
            </a:bodyPr>
            <a:lstStyle/>
            <a:p>
              <a:endParaRPr lang="en-US"/>
            </a:p>
          </p:txBody>
        </p:sp>
        <p:sp>
          <p:nvSpPr>
            <p:cNvPr id="15387" name="Line 15"/>
            <p:cNvSpPr>
              <a:spLocks noChangeShapeType="1"/>
            </p:cNvSpPr>
            <p:nvPr/>
          </p:nvSpPr>
          <p:spPr bwMode="auto">
            <a:xfrm>
              <a:off x="2907" y="1721"/>
              <a:ext cx="213" cy="2"/>
            </a:xfrm>
            <a:prstGeom prst="line">
              <a:avLst/>
            </a:prstGeom>
            <a:noFill/>
            <a:ln w="9525">
              <a:solidFill>
                <a:schemeClr val="bg2"/>
              </a:solidFill>
              <a:round/>
              <a:headEnd/>
              <a:tailEnd type="triangle" w="med" len="med"/>
            </a:ln>
          </p:spPr>
          <p:txBody>
            <a:bodyPr>
              <a:spAutoFit/>
            </a:bodyPr>
            <a:lstStyle/>
            <a:p>
              <a:endParaRPr lang="en-US"/>
            </a:p>
          </p:txBody>
        </p:sp>
      </p:grpSp>
      <p:sp>
        <p:nvSpPr>
          <p:cNvPr id="528400" name="Rectangle 16"/>
          <p:cNvSpPr>
            <a:spLocks noGrp="1" noChangeArrowheads="1"/>
          </p:cNvSpPr>
          <p:nvPr>
            <p:ph type="title"/>
          </p:nvPr>
        </p:nvSpPr>
        <p:spPr>
          <a:xfrm>
            <a:off x="323850" y="309563"/>
            <a:ext cx="8820150" cy="590550"/>
          </a:xfrm>
        </p:spPr>
        <p:txBody>
          <a:bodyPr/>
          <a:lstStyle/>
          <a:p>
            <a:pPr eaLnBrk="1" hangingPunct="1">
              <a:defRPr/>
            </a:pPr>
            <a:r>
              <a:rPr lang="en-US" sz="3600" dirty="0" smtClean="0"/>
              <a:t>A Framework for Applying Best Practices</a:t>
            </a:r>
          </a:p>
        </p:txBody>
      </p:sp>
      <p:pic>
        <p:nvPicPr>
          <p:cNvPr id="528401" name="Picture 17"/>
          <p:cNvPicPr>
            <a:picLocks noChangeAspect="1" noChangeArrowheads="1"/>
          </p:cNvPicPr>
          <p:nvPr/>
        </p:nvPicPr>
        <p:blipFill>
          <a:blip r:embed="rId6"/>
          <a:srcRect/>
          <a:stretch>
            <a:fillRect/>
          </a:stretch>
        </p:blipFill>
        <p:spPr bwMode="auto">
          <a:xfrm>
            <a:off x="2968625" y="4159250"/>
            <a:ext cx="3211513" cy="2179638"/>
          </a:xfrm>
          <a:prstGeom prst="rect">
            <a:avLst/>
          </a:prstGeom>
          <a:noFill/>
          <a:ln w="9525" algn="ctr">
            <a:noFill/>
            <a:miter lim="800000"/>
            <a:headEnd/>
            <a:tailEnd/>
          </a:ln>
        </p:spPr>
      </p:pic>
      <p:sp>
        <p:nvSpPr>
          <p:cNvPr id="1579030" name="TextBox 1579029"/>
          <p:cNvSpPr txBox="1">
            <a:spLocks noChangeArrowheads="1"/>
          </p:cNvSpPr>
          <p:nvPr/>
        </p:nvSpPr>
        <p:spPr bwMode="auto">
          <a:xfrm>
            <a:off x="3740150" y="3683000"/>
            <a:ext cx="1951038" cy="400050"/>
          </a:xfrm>
          <a:prstGeom prst="rect">
            <a:avLst/>
          </a:prstGeom>
          <a:noFill/>
          <a:ln w="9525" cap="flat" cmpd="sng" algn="ctr">
            <a:noFill/>
            <a:prstDash val="solid"/>
            <a:miter lim="800000"/>
            <a:headEnd type="none" w="med" len="med"/>
            <a:tailEnd type="none" w="med" len="med"/>
          </a:ln>
          <a:effectLst/>
        </p:spPr>
        <p:txBody>
          <a:bodyPr wrap="none">
            <a:spAutoFit/>
          </a:bodyPr>
          <a:lstStyle/>
          <a:p>
            <a:pPr>
              <a:defRPr/>
            </a:pPr>
            <a:r>
              <a:rPr lang="en-US" sz="2000">
                <a:effectLst>
                  <a:outerShdw blurRad="38100" dist="38100" dir="2700000" algn="tl">
                    <a:srgbClr val="000000"/>
                  </a:outerShdw>
                </a:effectLst>
                <a:cs typeface="Arial" pitchFamily="34" charset="0"/>
              </a:rPr>
              <a:t>Best Practices</a:t>
            </a:r>
          </a:p>
        </p:txBody>
      </p:sp>
      <p:sp>
        <p:nvSpPr>
          <p:cNvPr id="2" name="TextBox 1579029"/>
          <p:cNvSpPr txBox="1">
            <a:spLocks noChangeArrowheads="1"/>
          </p:cNvSpPr>
          <p:nvPr/>
        </p:nvSpPr>
        <p:spPr bwMode="auto">
          <a:xfrm>
            <a:off x="4398963" y="3187700"/>
            <a:ext cx="346075" cy="396875"/>
          </a:xfrm>
          <a:prstGeom prst="rect">
            <a:avLst/>
          </a:prstGeom>
          <a:noFill/>
          <a:ln w="9525" cap="flat" cmpd="sng" algn="ctr">
            <a:noFill/>
            <a:prstDash val="solid"/>
            <a:miter lim="800000"/>
            <a:headEnd type="none" w="med" len="med"/>
            <a:tailEnd type="none" w="med" len="med"/>
          </a:ln>
          <a:effectLst/>
        </p:spPr>
        <p:txBody>
          <a:bodyPr wrap="none">
            <a:spAutoFit/>
          </a:bodyPr>
          <a:lstStyle/>
          <a:p>
            <a:pPr>
              <a:defRPr/>
            </a:pPr>
            <a:r>
              <a:rPr lang="en-US" sz="2000">
                <a:effectLst>
                  <a:outerShdw blurRad="38100" dist="38100" dir="2700000" algn="tl">
                    <a:srgbClr val="000000"/>
                  </a:outerShdw>
                </a:effectLst>
                <a:cs typeface="Arial" pitchFamily="34" charset="0"/>
              </a:rPr>
              <a:t>+</a:t>
            </a:r>
          </a:p>
        </p:txBody>
      </p:sp>
      <p:sp>
        <p:nvSpPr>
          <p:cNvPr id="528406" name="Text Box 22"/>
          <p:cNvSpPr txBox="1">
            <a:spLocks noChangeArrowheads="1"/>
          </p:cNvSpPr>
          <p:nvPr/>
        </p:nvSpPr>
        <p:spPr bwMode="auto">
          <a:xfrm>
            <a:off x="149225" y="1387475"/>
            <a:ext cx="3946525" cy="1938338"/>
          </a:xfrm>
          <a:prstGeom prst="rect">
            <a:avLst/>
          </a:prstGeom>
          <a:noFill/>
          <a:ln w="9525" algn="ctr">
            <a:noFill/>
            <a:miter lim="800000"/>
            <a:headEnd/>
            <a:tailEnd/>
          </a:ln>
          <a:effectLst/>
        </p:spPr>
        <p:txBody>
          <a:bodyPr wrap="none">
            <a:spAutoFit/>
          </a:bodyPr>
          <a:lstStyle/>
          <a:p>
            <a:pPr marL="409575" indent="-409575">
              <a:buFont typeface="Wingdings 2" pitchFamily="18" charset="2"/>
              <a:buBlip>
                <a:blip r:embed="rId7"/>
              </a:buBlip>
              <a:defRPr/>
            </a:pPr>
            <a:r>
              <a:rPr lang="en-US" sz="2000" dirty="0">
                <a:effectLst>
                  <a:outerShdw blurRad="38100" dist="38100" dir="2700000" algn="tl">
                    <a:srgbClr val="000000"/>
                  </a:outerShdw>
                </a:effectLst>
                <a:cs typeface="+mn-cs"/>
              </a:rPr>
              <a:t>Service Level Planning</a:t>
            </a:r>
          </a:p>
          <a:p>
            <a:pPr marL="409575" indent="-409575">
              <a:buFont typeface="Wingdings 2" pitchFamily="18" charset="2"/>
              <a:buBlip>
                <a:blip r:embed="rId7"/>
              </a:buBlip>
              <a:defRPr/>
            </a:pPr>
            <a:r>
              <a:rPr lang="en-US" sz="2000" dirty="0">
                <a:effectLst>
                  <a:outerShdw blurRad="38100" dist="38100" dir="2700000" algn="tl">
                    <a:srgbClr val="000000"/>
                  </a:outerShdw>
                </a:effectLst>
                <a:cs typeface="+mn-cs"/>
              </a:rPr>
              <a:t>Capacity planning</a:t>
            </a:r>
          </a:p>
          <a:p>
            <a:pPr marL="409575" indent="-409575">
              <a:buFont typeface="Wingdings 2" pitchFamily="18" charset="2"/>
              <a:buBlip>
                <a:blip r:embed="rId7"/>
              </a:buBlip>
              <a:defRPr/>
            </a:pPr>
            <a:r>
              <a:rPr lang="en-US" sz="2000" dirty="0">
                <a:effectLst>
                  <a:outerShdw blurRad="38100" dist="38100" dir="2700000" algn="tl">
                    <a:srgbClr val="000000"/>
                  </a:outerShdw>
                </a:effectLst>
                <a:cs typeface="+mn-cs"/>
              </a:rPr>
              <a:t>Availability planning</a:t>
            </a:r>
          </a:p>
          <a:p>
            <a:pPr marL="409575" indent="-409575">
              <a:buFont typeface="Wingdings 2" pitchFamily="18" charset="2"/>
              <a:buBlip>
                <a:blip r:embed="rId7"/>
              </a:buBlip>
              <a:defRPr/>
            </a:pPr>
            <a:r>
              <a:rPr lang="en-US" sz="2000" dirty="0">
                <a:effectLst>
                  <a:outerShdw blurRad="38100" dist="38100" dir="2700000" algn="tl">
                    <a:srgbClr val="000000"/>
                  </a:outerShdw>
                </a:effectLst>
                <a:cs typeface="+mn-cs"/>
              </a:rPr>
              <a:t>Security planning</a:t>
            </a:r>
          </a:p>
          <a:p>
            <a:pPr marL="409575" indent="-409575">
              <a:buFont typeface="Wingdings 2" pitchFamily="18" charset="2"/>
              <a:buBlip>
                <a:blip r:embed="rId7"/>
              </a:buBlip>
              <a:defRPr/>
            </a:pPr>
            <a:r>
              <a:rPr lang="en-US" sz="2000" dirty="0">
                <a:effectLst>
                  <a:outerShdw blurRad="38100" dist="38100" dir="2700000" algn="tl">
                    <a:srgbClr val="000000"/>
                  </a:outerShdw>
                </a:effectLst>
                <a:cs typeface="+mn-cs"/>
              </a:rPr>
              <a:t>Infrastructure planning</a:t>
            </a:r>
          </a:p>
          <a:p>
            <a:pPr marL="409575" indent="-409575">
              <a:buFont typeface="Wingdings 2" pitchFamily="18" charset="2"/>
              <a:buBlip>
                <a:blip r:embed="rId7"/>
              </a:buBlip>
              <a:defRPr/>
            </a:pPr>
            <a:r>
              <a:rPr lang="en-US" sz="2000" dirty="0">
                <a:effectLst>
                  <a:outerShdw blurRad="38100" dist="38100" dir="2700000" algn="tl">
                    <a:srgbClr val="000000"/>
                  </a:outerShdw>
                </a:effectLst>
                <a:cs typeface="+mn-cs"/>
              </a:rPr>
              <a:t>Service continuity planning</a:t>
            </a:r>
          </a:p>
        </p:txBody>
      </p:sp>
      <p:sp>
        <p:nvSpPr>
          <p:cNvPr id="528409" name="Text Box 25"/>
          <p:cNvSpPr txBox="1">
            <a:spLocks noChangeArrowheads="1"/>
          </p:cNvSpPr>
          <p:nvPr/>
        </p:nvSpPr>
        <p:spPr bwMode="auto">
          <a:xfrm>
            <a:off x="5211763" y="1884363"/>
            <a:ext cx="3932237" cy="1016000"/>
          </a:xfrm>
          <a:prstGeom prst="rect">
            <a:avLst/>
          </a:prstGeom>
          <a:noFill/>
          <a:ln w="9525" algn="ctr">
            <a:noFill/>
            <a:miter lim="800000"/>
            <a:headEnd/>
            <a:tailEnd/>
          </a:ln>
          <a:effectLst/>
        </p:spPr>
        <p:txBody>
          <a:bodyPr wrap="none">
            <a:spAutoFit/>
          </a:bodyPr>
          <a:lstStyle/>
          <a:p>
            <a:pPr marL="409575" indent="-409575">
              <a:buFont typeface="Wingdings 2" pitchFamily="18" charset="2"/>
              <a:buBlip>
                <a:blip r:embed="rId7"/>
              </a:buBlip>
              <a:defRPr/>
            </a:pPr>
            <a:r>
              <a:rPr lang="en-US" sz="2000" dirty="0">
                <a:effectLst>
                  <a:outerShdw blurRad="38100" dist="38100" dir="2700000" algn="tl">
                    <a:srgbClr val="000000"/>
                  </a:outerShdw>
                </a:effectLst>
                <a:cs typeface="+mn-cs"/>
              </a:rPr>
              <a:t>Change management</a:t>
            </a:r>
          </a:p>
          <a:p>
            <a:pPr marL="409575" indent="-409575">
              <a:buFont typeface="Wingdings 2" pitchFamily="18" charset="2"/>
              <a:buBlip>
                <a:blip r:embed="rId7"/>
              </a:buBlip>
              <a:defRPr/>
            </a:pPr>
            <a:r>
              <a:rPr lang="en-US" sz="2000" dirty="0">
                <a:effectLst>
                  <a:outerShdw blurRad="38100" dist="38100" dir="2700000" algn="tl">
                    <a:srgbClr val="000000"/>
                  </a:outerShdw>
                </a:effectLst>
                <a:cs typeface="+mn-cs"/>
              </a:rPr>
              <a:t>Configuration management</a:t>
            </a:r>
          </a:p>
          <a:p>
            <a:pPr marL="409575" indent="-409575">
              <a:buFont typeface="Wingdings 2" pitchFamily="18" charset="2"/>
              <a:buBlip>
                <a:blip r:embed="rId7"/>
              </a:buBlip>
              <a:defRPr/>
            </a:pPr>
            <a:r>
              <a:rPr lang="en-US" sz="2000" dirty="0">
                <a:effectLst>
                  <a:outerShdw blurRad="38100" dist="38100" dir="2700000" algn="tl">
                    <a:srgbClr val="000000"/>
                  </a:outerShdw>
                </a:effectLst>
                <a:cs typeface="+mn-cs"/>
              </a:rPr>
              <a:t>Release management</a:t>
            </a:r>
          </a:p>
        </p:txBody>
      </p:sp>
      <p:sp>
        <p:nvSpPr>
          <p:cNvPr id="528412" name="Text Box 28"/>
          <p:cNvSpPr txBox="1">
            <a:spLocks noChangeArrowheads="1"/>
          </p:cNvSpPr>
          <p:nvPr/>
        </p:nvSpPr>
        <p:spPr bwMode="auto">
          <a:xfrm>
            <a:off x="5508625" y="4341813"/>
            <a:ext cx="3559175" cy="1938337"/>
          </a:xfrm>
          <a:prstGeom prst="rect">
            <a:avLst/>
          </a:prstGeom>
          <a:noFill/>
          <a:ln w="9525" algn="ctr">
            <a:noFill/>
            <a:miter lim="800000"/>
            <a:headEnd/>
            <a:tailEnd/>
          </a:ln>
          <a:effectLst/>
        </p:spPr>
        <p:txBody>
          <a:bodyPr wrap="none">
            <a:spAutoFit/>
          </a:bodyPr>
          <a:lstStyle/>
          <a:p>
            <a:pPr marL="409575" indent="-409575">
              <a:buFont typeface="Wingdings 2" pitchFamily="18" charset="2"/>
              <a:buBlip>
                <a:blip r:embed="rId7"/>
              </a:buBlip>
              <a:defRPr/>
            </a:pPr>
            <a:r>
              <a:rPr lang="en-US" sz="2000" dirty="0">
                <a:effectLst>
                  <a:outerShdw blurRad="38100" dist="38100" dir="2700000" algn="tl">
                    <a:srgbClr val="000000"/>
                  </a:outerShdw>
                </a:effectLst>
                <a:cs typeface="+mn-cs"/>
              </a:rPr>
              <a:t>Service monitoring</a:t>
            </a:r>
          </a:p>
          <a:p>
            <a:pPr marL="409575" indent="-409575">
              <a:buFont typeface="Wingdings 2" pitchFamily="18" charset="2"/>
              <a:buBlip>
                <a:blip r:embed="rId7"/>
              </a:buBlip>
              <a:defRPr/>
            </a:pPr>
            <a:r>
              <a:rPr lang="en-US" sz="2000" dirty="0">
                <a:effectLst>
                  <a:outerShdw blurRad="38100" dist="38100" dir="2700000" algn="tl">
                    <a:srgbClr val="000000"/>
                  </a:outerShdw>
                </a:effectLst>
                <a:cs typeface="+mn-cs"/>
              </a:rPr>
              <a:t>Systems administration</a:t>
            </a:r>
          </a:p>
          <a:p>
            <a:pPr marL="409575" indent="-409575">
              <a:buFont typeface="Wingdings 2" pitchFamily="18" charset="2"/>
              <a:buBlip>
                <a:blip r:embed="rId7"/>
              </a:buBlip>
              <a:defRPr/>
            </a:pPr>
            <a:r>
              <a:rPr lang="en-US" sz="2000" dirty="0">
                <a:effectLst>
                  <a:outerShdw blurRad="38100" dist="38100" dir="2700000" algn="tl">
                    <a:srgbClr val="000000"/>
                  </a:outerShdw>
                </a:effectLst>
                <a:cs typeface="+mn-cs"/>
              </a:rPr>
              <a:t>Network administration</a:t>
            </a:r>
          </a:p>
          <a:p>
            <a:pPr marL="409575" indent="-409575">
              <a:buFont typeface="Wingdings 2" pitchFamily="18" charset="2"/>
              <a:buBlip>
                <a:blip r:embed="rId7"/>
              </a:buBlip>
              <a:defRPr/>
            </a:pPr>
            <a:r>
              <a:rPr lang="en-US" sz="2000" dirty="0">
                <a:effectLst>
                  <a:outerShdw blurRad="38100" dist="38100" dir="2700000" algn="tl">
                    <a:srgbClr val="000000"/>
                  </a:outerShdw>
                </a:effectLst>
                <a:cs typeface="+mn-cs"/>
              </a:rPr>
              <a:t>Directory administration</a:t>
            </a:r>
          </a:p>
          <a:p>
            <a:pPr marL="409575" indent="-409575">
              <a:buFont typeface="Wingdings 2" pitchFamily="18" charset="2"/>
              <a:buBlip>
                <a:blip r:embed="rId7"/>
              </a:buBlip>
              <a:defRPr/>
            </a:pPr>
            <a:r>
              <a:rPr lang="en-US" sz="2000" dirty="0">
                <a:effectLst>
                  <a:outerShdw blurRad="38100" dist="38100" dir="2700000" algn="tl">
                    <a:srgbClr val="000000"/>
                  </a:outerShdw>
                </a:effectLst>
                <a:cs typeface="+mn-cs"/>
              </a:rPr>
              <a:t>Security administration</a:t>
            </a:r>
          </a:p>
          <a:p>
            <a:pPr marL="409575" indent="-409575">
              <a:buFont typeface="Wingdings 2" pitchFamily="18" charset="2"/>
              <a:buBlip>
                <a:blip r:embed="rId7"/>
              </a:buBlip>
              <a:defRPr/>
            </a:pPr>
            <a:r>
              <a:rPr lang="en-US" sz="2000" dirty="0">
                <a:effectLst>
                  <a:outerShdw blurRad="38100" dist="38100" dir="2700000" algn="tl">
                    <a:srgbClr val="000000"/>
                  </a:outerShdw>
                </a:effectLst>
                <a:cs typeface="+mn-cs"/>
              </a:rPr>
              <a:t>Storage management</a:t>
            </a:r>
          </a:p>
        </p:txBody>
      </p:sp>
      <p:sp>
        <p:nvSpPr>
          <p:cNvPr id="528415" name="Text Box 31"/>
          <p:cNvSpPr txBox="1">
            <a:spLocks noChangeArrowheads="1"/>
          </p:cNvSpPr>
          <p:nvPr/>
        </p:nvSpPr>
        <p:spPr bwMode="auto">
          <a:xfrm>
            <a:off x="149225" y="4645025"/>
            <a:ext cx="3276600" cy="1323975"/>
          </a:xfrm>
          <a:prstGeom prst="rect">
            <a:avLst/>
          </a:prstGeom>
          <a:noFill/>
          <a:ln w="9525" algn="ctr">
            <a:noFill/>
            <a:miter lim="800000"/>
            <a:headEnd/>
            <a:tailEnd/>
          </a:ln>
          <a:effectLst/>
        </p:spPr>
        <p:txBody>
          <a:bodyPr wrap="none">
            <a:spAutoFit/>
          </a:bodyPr>
          <a:lstStyle/>
          <a:p>
            <a:pPr marL="409575" indent="-409575">
              <a:buFont typeface="Wingdings 2" pitchFamily="18" charset="2"/>
              <a:buBlip>
                <a:blip r:embed="rId7"/>
              </a:buBlip>
              <a:defRPr/>
            </a:pPr>
            <a:r>
              <a:rPr lang="en-US" sz="2000">
                <a:effectLst>
                  <a:outerShdw blurRad="38100" dist="38100" dir="2700000" algn="tl">
                    <a:srgbClr val="000000"/>
                  </a:outerShdw>
                </a:effectLst>
                <a:cs typeface="+mn-cs"/>
              </a:rPr>
              <a:t>Service desk</a:t>
            </a:r>
          </a:p>
          <a:p>
            <a:pPr marL="409575" indent="-409575">
              <a:buFont typeface="Wingdings 2" pitchFamily="18" charset="2"/>
              <a:buBlip>
                <a:blip r:embed="rId7"/>
              </a:buBlip>
              <a:defRPr/>
            </a:pPr>
            <a:r>
              <a:rPr lang="en-US" sz="2000">
                <a:effectLst>
                  <a:outerShdw blurRad="38100" dist="38100" dir="2700000" algn="tl">
                    <a:srgbClr val="000000"/>
                  </a:outerShdw>
                </a:effectLst>
                <a:cs typeface="+mn-cs"/>
              </a:rPr>
              <a:t>Incident management</a:t>
            </a:r>
          </a:p>
          <a:p>
            <a:pPr marL="409575" indent="-409575">
              <a:buFont typeface="Wingdings 2" pitchFamily="18" charset="2"/>
              <a:buBlip>
                <a:blip r:embed="rId7"/>
              </a:buBlip>
              <a:defRPr/>
            </a:pPr>
            <a:r>
              <a:rPr lang="en-US" sz="2000">
                <a:effectLst>
                  <a:outerShdw blurRad="38100" dist="38100" dir="2700000" algn="tl">
                    <a:srgbClr val="000000"/>
                  </a:outerShdw>
                </a:effectLst>
                <a:cs typeface="+mn-cs"/>
              </a:rPr>
              <a:t>Problem management</a:t>
            </a:r>
          </a:p>
          <a:p>
            <a:pPr marL="409575" indent="-409575">
              <a:buFont typeface="Wingdings 2" pitchFamily="18" charset="2"/>
              <a:buBlip>
                <a:blip r:embed="rId7"/>
              </a:buBlip>
              <a:defRPr/>
            </a:pPr>
            <a:endParaRPr lang="en-US" sz="2000">
              <a:effectLst>
                <a:outerShdw blurRad="38100" dist="38100" dir="2700000" algn="tl">
                  <a:srgbClr val="000000"/>
                </a:outerShdw>
              </a:effectLst>
              <a:cs typeface="+mn-cs"/>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4" presetClass="path" presetSubtype="0" accel="50000" decel="50000" fill="hold" nodeType="afterEffect">
                                  <p:stCondLst>
                                    <p:cond delay="0"/>
                                  </p:stCondLst>
                                  <p:childTnLst>
                                    <p:animMotion origin="layout" path="M -0.00116 2.53469E-6 L 4.69266E-7 -0.18386 " pathEditMode="relative" rAng="0" ptsTypes="AA">
                                      <p:cBhvr>
                                        <p:cTn id="6" dur="2000" fill="hold"/>
                                        <p:tgtEl>
                                          <p:spTgt spid="3"/>
                                        </p:tgtEl>
                                        <p:attrNameLst>
                                          <p:attrName>ppt_x</p:attrName>
                                          <p:attrName>ppt_y</p:attrName>
                                        </p:attrNameLst>
                                      </p:cBhvr>
                                      <p:rCtr x="0" y="-92"/>
                                    </p:animMotion>
                                  </p:childTnLst>
                                </p:cTn>
                              </p:par>
                            </p:childTnLst>
                          </p:cTn>
                        </p:par>
                        <p:par>
                          <p:cTn id="7" fill="hold">
                            <p:stCondLst>
                              <p:cond delay="2000"/>
                            </p:stCondLst>
                            <p:childTnLst>
                              <p:par>
                                <p:cTn id="8" presetID="3" presetClass="entr" presetSubtype="10" fill="hold" grpId="0" nodeType="after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linds(horizontal)">
                                      <p:cBhvr>
                                        <p:cTn id="10" dur="500"/>
                                        <p:tgtEl>
                                          <p:spTgt spid="2"/>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1579030"/>
                                        </p:tgtEl>
                                        <p:attrNameLst>
                                          <p:attrName>style.visibility</p:attrName>
                                        </p:attrNameLst>
                                      </p:cBhvr>
                                      <p:to>
                                        <p:strVal val="visible"/>
                                      </p:to>
                                    </p:set>
                                    <p:animEffect transition="in" filter="blinds(horizontal)">
                                      <p:cBhvr>
                                        <p:cTn id="13" dur="500"/>
                                        <p:tgtEl>
                                          <p:spTgt spid="1579030"/>
                                        </p:tgtEl>
                                      </p:cBhvr>
                                    </p:animEffect>
                                  </p:childTnLst>
                                </p:cTn>
                              </p:par>
                            </p:childTnLst>
                          </p:cTn>
                        </p:par>
                        <p:par>
                          <p:cTn id="14" fill="hold">
                            <p:stCondLst>
                              <p:cond delay="2500"/>
                            </p:stCondLst>
                            <p:childTnLst>
                              <p:par>
                                <p:cTn id="15" presetID="10" presetClass="entr" presetSubtype="0" fill="hold" nodeType="afterEffect">
                                  <p:stCondLst>
                                    <p:cond delay="0"/>
                                  </p:stCondLst>
                                  <p:childTnLst>
                                    <p:set>
                                      <p:cBhvr>
                                        <p:cTn id="16" dur="1" fill="hold">
                                          <p:stCondLst>
                                            <p:cond delay="0"/>
                                          </p:stCondLst>
                                        </p:cTn>
                                        <p:tgtEl>
                                          <p:spTgt spid="528401"/>
                                        </p:tgtEl>
                                        <p:attrNameLst>
                                          <p:attrName>style.visibility</p:attrName>
                                        </p:attrNameLst>
                                      </p:cBhvr>
                                      <p:to>
                                        <p:strVal val="visible"/>
                                      </p:to>
                                    </p:set>
                                    <p:animEffect transition="in" filter="fade">
                                      <p:cBhvr>
                                        <p:cTn id="17" dur="1000"/>
                                        <p:tgtEl>
                                          <p:spTgt spid="5284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9030" grpId="0"/>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2" descr="col-fade-green-dk"/>
          <p:cNvPicPr>
            <a:picLocks noChangeAspect="1" noChangeArrowheads="1"/>
          </p:cNvPicPr>
          <p:nvPr/>
        </p:nvPicPr>
        <p:blipFill>
          <a:blip r:embed="rId4"/>
          <a:srcRect/>
          <a:stretch>
            <a:fillRect/>
          </a:stretch>
        </p:blipFill>
        <p:spPr bwMode="auto">
          <a:xfrm>
            <a:off x="6783388" y="727075"/>
            <a:ext cx="2133600" cy="5521325"/>
          </a:xfrm>
          <a:prstGeom prst="rect">
            <a:avLst/>
          </a:prstGeom>
          <a:noFill/>
          <a:ln w="9525">
            <a:noFill/>
            <a:miter lim="800000"/>
            <a:headEnd/>
            <a:tailEnd/>
          </a:ln>
        </p:spPr>
      </p:pic>
      <p:pic>
        <p:nvPicPr>
          <p:cNvPr id="1030" name="Picture 3" descr="col-fade-red"/>
          <p:cNvPicPr>
            <a:picLocks noChangeAspect="1" noChangeArrowheads="1"/>
          </p:cNvPicPr>
          <p:nvPr/>
        </p:nvPicPr>
        <p:blipFill>
          <a:blip r:embed="rId5"/>
          <a:srcRect/>
          <a:stretch>
            <a:fillRect/>
          </a:stretch>
        </p:blipFill>
        <p:spPr bwMode="auto">
          <a:xfrm>
            <a:off x="534988" y="727075"/>
            <a:ext cx="2133600" cy="5521325"/>
          </a:xfrm>
          <a:prstGeom prst="rect">
            <a:avLst/>
          </a:prstGeom>
          <a:noFill/>
          <a:ln w="9525">
            <a:noFill/>
            <a:miter lim="800000"/>
            <a:headEnd/>
            <a:tailEnd/>
          </a:ln>
        </p:spPr>
      </p:pic>
      <p:pic>
        <p:nvPicPr>
          <p:cNvPr id="1031" name="Picture 4" descr="col-fade-blue-dk"/>
          <p:cNvPicPr>
            <a:picLocks noChangeAspect="1" noChangeArrowheads="1"/>
          </p:cNvPicPr>
          <p:nvPr/>
        </p:nvPicPr>
        <p:blipFill>
          <a:blip r:embed="rId6"/>
          <a:srcRect/>
          <a:stretch>
            <a:fillRect/>
          </a:stretch>
        </p:blipFill>
        <p:spPr bwMode="auto">
          <a:xfrm>
            <a:off x="2619375" y="727075"/>
            <a:ext cx="2132013" cy="5521325"/>
          </a:xfrm>
          <a:prstGeom prst="rect">
            <a:avLst/>
          </a:prstGeom>
          <a:noFill/>
          <a:ln w="9525">
            <a:noFill/>
            <a:miter lim="800000"/>
            <a:headEnd/>
            <a:tailEnd/>
          </a:ln>
        </p:spPr>
      </p:pic>
      <p:pic>
        <p:nvPicPr>
          <p:cNvPr id="1032" name="Picture 5" descr="col-fade-gold"/>
          <p:cNvPicPr>
            <a:picLocks noChangeAspect="1" noChangeArrowheads="1"/>
          </p:cNvPicPr>
          <p:nvPr/>
        </p:nvPicPr>
        <p:blipFill>
          <a:blip r:embed="rId7"/>
          <a:srcRect/>
          <a:stretch>
            <a:fillRect/>
          </a:stretch>
        </p:blipFill>
        <p:spPr bwMode="auto">
          <a:xfrm>
            <a:off x="4700588" y="727075"/>
            <a:ext cx="2133600" cy="5521325"/>
          </a:xfrm>
          <a:prstGeom prst="rect">
            <a:avLst/>
          </a:prstGeom>
          <a:noFill/>
          <a:ln w="9525">
            <a:noFill/>
            <a:miter lim="800000"/>
            <a:headEnd/>
            <a:tailEnd/>
          </a:ln>
        </p:spPr>
      </p:pic>
      <p:sp>
        <p:nvSpPr>
          <p:cNvPr id="529414" name="Rectangle 6"/>
          <p:cNvSpPr>
            <a:spLocks noGrp="1" noChangeArrowheads="1"/>
          </p:cNvSpPr>
          <p:nvPr>
            <p:ph type="title"/>
          </p:nvPr>
        </p:nvSpPr>
        <p:spPr>
          <a:xfrm>
            <a:off x="323850" y="228600"/>
            <a:ext cx="8820150" cy="479425"/>
          </a:xfrm>
        </p:spPr>
        <p:txBody>
          <a:bodyPr/>
          <a:lstStyle/>
          <a:p>
            <a:pPr eaLnBrk="1" hangingPunct="1">
              <a:defRPr/>
            </a:pPr>
            <a:r>
              <a:rPr lang="en-US" sz="2800" dirty="0" smtClean="0"/>
              <a:t>Best Practices Across Lifecycle Yield Optimization</a:t>
            </a:r>
          </a:p>
        </p:txBody>
      </p:sp>
      <p:pic>
        <p:nvPicPr>
          <p:cNvPr id="1034" name="Picture 7" descr="Dynamic"/>
          <p:cNvPicPr>
            <a:picLocks noChangeAspect="1" noChangeArrowheads="1"/>
          </p:cNvPicPr>
          <p:nvPr/>
        </p:nvPicPr>
        <p:blipFill>
          <a:blip r:embed="rId8"/>
          <a:srcRect/>
          <a:stretch>
            <a:fillRect/>
          </a:stretch>
        </p:blipFill>
        <p:spPr bwMode="auto">
          <a:xfrm>
            <a:off x="7245350" y="873125"/>
            <a:ext cx="1109663" cy="347663"/>
          </a:xfrm>
          <a:prstGeom prst="rect">
            <a:avLst/>
          </a:prstGeom>
          <a:noFill/>
          <a:ln w="9525">
            <a:noFill/>
            <a:miter lim="800000"/>
            <a:headEnd/>
            <a:tailEnd/>
          </a:ln>
        </p:spPr>
      </p:pic>
      <p:pic>
        <p:nvPicPr>
          <p:cNvPr id="1035" name="Picture 8" descr="Rationalized"/>
          <p:cNvPicPr>
            <a:picLocks noChangeAspect="1" noChangeArrowheads="1"/>
          </p:cNvPicPr>
          <p:nvPr/>
        </p:nvPicPr>
        <p:blipFill>
          <a:blip r:embed="rId9"/>
          <a:srcRect/>
          <a:stretch>
            <a:fillRect/>
          </a:stretch>
        </p:blipFill>
        <p:spPr bwMode="auto">
          <a:xfrm>
            <a:off x="4973638" y="906463"/>
            <a:ext cx="1519237" cy="280987"/>
          </a:xfrm>
          <a:prstGeom prst="rect">
            <a:avLst/>
          </a:prstGeom>
          <a:noFill/>
          <a:ln w="9525">
            <a:noFill/>
            <a:miter lim="800000"/>
            <a:headEnd/>
            <a:tailEnd/>
          </a:ln>
        </p:spPr>
      </p:pic>
      <p:pic>
        <p:nvPicPr>
          <p:cNvPr id="1036" name="Picture 9" descr="Standardized"/>
          <p:cNvPicPr>
            <a:picLocks noChangeArrowheads="1"/>
          </p:cNvPicPr>
          <p:nvPr/>
        </p:nvPicPr>
        <p:blipFill>
          <a:blip r:embed="rId10"/>
          <a:srcRect/>
          <a:stretch>
            <a:fillRect/>
          </a:stretch>
        </p:blipFill>
        <p:spPr bwMode="auto">
          <a:xfrm>
            <a:off x="2805113" y="904875"/>
            <a:ext cx="1635125" cy="284163"/>
          </a:xfrm>
          <a:prstGeom prst="rect">
            <a:avLst/>
          </a:prstGeom>
          <a:noFill/>
          <a:ln w="9525">
            <a:noFill/>
            <a:miter lim="800000"/>
            <a:headEnd/>
            <a:tailEnd/>
          </a:ln>
        </p:spPr>
      </p:pic>
      <p:pic>
        <p:nvPicPr>
          <p:cNvPr id="1037" name="Picture 10" descr="Basic"/>
          <p:cNvPicPr>
            <a:picLocks noChangeAspect="1" noChangeArrowheads="1"/>
          </p:cNvPicPr>
          <p:nvPr/>
        </p:nvPicPr>
        <p:blipFill>
          <a:blip r:embed="rId11"/>
          <a:srcRect/>
          <a:stretch>
            <a:fillRect/>
          </a:stretch>
        </p:blipFill>
        <p:spPr bwMode="auto">
          <a:xfrm>
            <a:off x="1220788" y="906463"/>
            <a:ext cx="635000" cy="280987"/>
          </a:xfrm>
          <a:prstGeom prst="rect">
            <a:avLst/>
          </a:prstGeom>
          <a:noFill/>
          <a:ln w="9525">
            <a:noFill/>
            <a:miter lim="800000"/>
            <a:headEnd/>
            <a:tailEnd/>
          </a:ln>
        </p:spPr>
      </p:pic>
      <p:sp>
        <p:nvSpPr>
          <p:cNvPr id="529419" name="TextBox 1640453"/>
          <p:cNvSpPr txBox="1">
            <a:spLocks noChangeArrowheads="1"/>
          </p:cNvSpPr>
          <p:nvPr/>
        </p:nvSpPr>
        <p:spPr bwMode="auto">
          <a:xfrm>
            <a:off x="-42863" y="1189038"/>
            <a:ext cx="1263651" cy="276225"/>
          </a:xfrm>
          <a:prstGeom prst="rect">
            <a:avLst/>
          </a:prstGeom>
          <a:noFill/>
          <a:ln w="9525">
            <a:noFill/>
            <a:miter lim="800000"/>
            <a:headEnd/>
            <a:tailEnd/>
          </a:ln>
        </p:spPr>
        <p:txBody>
          <a:bodyPr>
            <a:spAutoFit/>
          </a:bodyPr>
          <a:lstStyle/>
          <a:p>
            <a:r>
              <a:rPr lang="en-US" sz="1200">
                <a:solidFill>
                  <a:srgbClr val="FFFFFF"/>
                </a:solidFill>
              </a:rPr>
              <a:t>PCs/ IT FTE</a:t>
            </a:r>
          </a:p>
        </p:txBody>
      </p:sp>
      <p:sp>
        <p:nvSpPr>
          <p:cNvPr id="529420" name="TextBox 1640454"/>
          <p:cNvSpPr txBox="1">
            <a:spLocks noChangeArrowheads="1"/>
          </p:cNvSpPr>
          <p:nvPr/>
        </p:nvSpPr>
        <p:spPr bwMode="auto">
          <a:xfrm>
            <a:off x="130175" y="5326063"/>
            <a:ext cx="546100" cy="307975"/>
          </a:xfrm>
          <a:prstGeom prst="rect">
            <a:avLst/>
          </a:prstGeom>
          <a:noFill/>
          <a:ln w="9525">
            <a:noFill/>
            <a:miter lim="800000"/>
            <a:headEnd/>
            <a:tailEnd/>
          </a:ln>
        </p:spPr>
        <p:txBody>
          <a:bodyPr>
            <a:spAutoFit/>
          </a:bodyPr>
          <a:lstStyle/>
          <a:p>
            <a:r>
              <a:rPr lang="en-US" sz="1400">
                <a:solidFill>
                  <a:srgbClr val="FFFFFF"/>
                </a:solidFill>
              </a:rPr>
              <a:t>100</a:t>
            </a:r>
          </a:p>
        </p:txBody>
      </p:sp>
      <p:sp>
        <p:nvSpPr>
          <p:cNvPr id="529421" name="TextBox 1640455"/>
          <p:cNvSpPr txBox="1">
            <a:spLocks noChangeArrowheads="1"/>
          </p:cNvSpPr>
          <p:nvPr/>
        </p:nvSpPr>
        <p:spPr bwMode="auto">
          <a:xfrm>
            <a:off x="130175" y="4598988"/>
            <a:ext cx="546100" cy="307975"/>
          </a:xfrm>
          <a:prstGeom prst="rect">
            <a:avLst/>
          </a:prstGeom>
          <a:noFill/>
          <a:ln w="9525">
            <a:noFill/>
            <a:miter lim="800000"/>
            <a:headEnd/>
            <a:tailEnd/>
          </a:ln>
        </p:spPr>
        <p:txBody>
          <a:bodyPr>
            <a:spAutoFit/>
          </a:bodyPr>
          <a:lstStyle/>
          <a:p>
            <a:r>
              <a:rPr lang="en-US" sz="1400">
                <a:solidFill>
                  <a:srgbClr val="FFFFFF"/>
                </a:solidFill>
              </a:rPr>
              <a:t>200</a:t>
            </a:r>
          </a:p>
        </p:txBody>
      </p:sp>
      <p:sp>
        <p:nvSpPr>
          <p:cNvPr id="529422" name="TextBox 1640456"/>
          <p:cNvSpPr txBox="1">
            <a:spLocks noChangeArrowheads="1"/>
          </p:cNvSpPr>
          <p:nvPr/>
        </p:nvSpPr>
        <p:spPr bwMode="auto">
          <a:xfrm>
            <a:off x="130175" y="3871913"/>
            <a:ext cx="546100" cy="307975"/>
          </a:xfrm>
          <a:prstGeom prst="rect">
            <a:avLst/>
          </a:prstGeom>
          <a:noFill/>
          <a:ln w="9525">
            <a:noFill/>
            <a:miter lim="800000"/>
            <a:headEnd/>
            <a:tailEnd/>
          </a:ln>
        </p:spPr>
        <p:txBody>
          <a:bodyPr>
            <a:spAutoFit/>
          </a:bodyPr>
          <a:lstStyle/>
          <a:p>
            <a:r>
              <a:rPr lang="en-US" sz="1400">
                <a:solidFill>
                  <a:srgbClr val="FFFFFF"/>
                </a:solidFill>
              </a:rPr>
              <a:t>300</a:t>
            </a:r>
          </a:p>
        </p:txBody>
      </p:sp>
      <p:sp>
        <p:nvSpPr>
          <p:cNvPr id="529423" name="TextBox 1640457"/>
          <p:cNvSpPr txBox="1">
            <a:spLocks noChangeArrowheads="1"/>
          </p:cNvSpPr>
          <p:nvPr/>
        </p:nvSpPr>
        <p:spPr bwMode="auto">
          <a:xfrm>
            <a:off x="130175" y="3144838"/>
            <a:ext cx="546100" cy="307975"/>
          </a:xfrm>
          <a:prstGeom prst="rect">
            <a:avLst/>
          </a:prstGeom>
          <a:noFill/>
          <a:ln w="9525">
            <a:noFill/>
            <a:miter lim="800000"/>
            <a:headEnd/>
            <a:tailEnd/>
          </a:ln>
        </p:spPr>
        <p:txBody>
          <a:bodyPr>
            <a:spAutoFit/>
          </a:bodyPr>
          <a:lstStyle/>
          <a:p>
            <a:r>
              <a:rPr lang="en-US" sz="1400">
                <a:solidFill>
                  <a:srgbClr val="FFFFFF"/>
                </a:solidFill>
              </a:rPr>
              <a:t>400</a:t>
            </a:r>
          </a:p>
        </p:txBody>
      </p:sp>
      <p:sp>
        <p:nvSpPr>
          <p:cNvPr id="529424" name="TextBox 1640459"/>
          <p:cNvSpPr txBox="1">
            <a:spLocks noChangeArrowheads="1"/>
          </p:cNvSpPr>
          <p:nvPr/>
        </p:nvSpPr>
        <p:spPr bwMode="auto">
          <a:xfrm>
            <a:off x="236538" y="6053138"/>
            <a:ext cx="544512" cy="307975"/>
          </a:xfrm>
          <a:prstGeom prst="rect">
            <a:avLst/>
          </a:prstGeom>
          <a:noFill/>
          <a:ln w="9525">
            <a:noFill/>
            <a:miter lim="800000"/>
            <a:headEnd/>
            <a:tailEnd/>
          </a:ln>
        </p:spPr>
        <p:txBody>
          <a:bodyPr>
            <a:spAutoFit/>
          </a:bodyPr>
          <a:lstStyle/>
          <a:p>
            <a:r>
              <a:rPr lang="en-US" sz="1400">
                <a:solidFill>
                  <a:srgbClr val="FFFFFF"/>
                </a:solidFill>
              </a:rPr>
              <a:t>0</a:t>
            </a:r>
          </a:p>
        </p:txBody>
      </p:sp>
      <p:sp>
        <p:nvSpPr>
          <p:cNvPr id="529425" name="TextBox 1640494"/>
          <p:cNvSpPr txBox="1">
            <a:spLocks noChangeArrowheads="1"/>
          </p:cNvSpPr>
          <p:nvPr/>
        </p:nvSpPr>
        <p:spPr bwMode="auto">
          <a:xfrm>
            <a:off x="130175" y="2417763"/>
            <a:ext cx="546100" cy="307975"/>
          </a:xfrm>
          <a:prstGeom prst="rect">
            <a:avLst/>
          </a:prstGeom>
          <a:noFill/>
          <a:ln w="9525">
            <a:noFill/>
            <a:miter lim="800000"/>
            <a:headEnd/>
            <a:tailEnd/>
          </a:ln>
        </p:spPr>
        <p:txBody>
          <a:bodyPr>
            <a:spAutoFit/>
          </a:bodyPr>
          <a:lstStyle/>
          <a:p>
            <a:r>
              <a:rPr lang="en-US" sz="1400">
                <a:solidFill>
                  <a:srgbClr val="FFFFFF"/>
                </a:solidFill>
              </a:rPr>
              <a:t>500</a:t>
            </a:r>
          </a:p>
        </p:txBody>
      </p:sp>
      <p:grpSp>
        <p:nvGrpSpPr>
          <p:cNvPr id="2" name="Group 18"/>
          <p:cNvGrpSpPr>
            <a:grpSpLocks/>
          </p:cNvGrpSpPr>
          <p:nvPr/>
        </p:nvGrpSpPr>
        <p:grpSpPr bwMode="auto">
          <a:xfrm>
            <a:off x="2616200" y="3995738"/>
            <a:ext cx="2101850" cy="1722437"/>
            <a:chOff x="1723" y="2517"/>
            <a:chExt cx="1391" cy="1085"/>
          </a:xfrm>
        </p:grpSpPr>
        <p:pic>
          <p:nvPicPr>
            <p:cNvPr id="1111" name="Rectangle 1640481"/>
            <p:cNvPicPr>
              <a:picLocks noChangeAspect="1" noChangeArrowheads="1"/>
            </p:cNvPicPr>
            <p:nvPr/>
          </p:nvPicPr>
          <p:blipFill>
            <a:blip r:embed="rId12"/>
            <a:srcRect/>
            <a:stretch>
              <a:fillRect/>
            </a:stretch>
          </p:blipFill>
          <p:spPr bwMode="auto">
            <a:xfrm>
              <a:off x="1873" y="3059"/>
              <a:ext cx="184" cy="184"/>
            </a:xfrm>
            <a:prstGeom prst="rect">
              <a:avLst/>
            </a:prstGeom>
            <a:noFill/>
            <a:ln w="9525">
              <a:noFill/>
              <a:miter lim="800000"/>
              <a:headEnd/>
              <a:tailEnd/>
            </a:ln>
          </p:spPr>
        </p:pic>
        <p:pic>
          <p:nvPicPr>
            <p:cNvPr id="1112" name="Rectangle 1640496"/>
            <p:cNvPicPr>
              <a:picLocks noChangeAspect="1" noChangeArrowheads="1"/>
            </p:cNvPicPr>
            <p:nvPr/>
          </p:nvPicPr>
          <p:blipFill>
            <a:blip r:embed="rId12"/>
            <a:srcRect/>
            <a:stretch>
              <a:fillRect/>
            </a:stretch>
          </p:blipFill>
          <p:spPr bwMode="auto">
            <a:xfrm>
              <a:off x="2302" y="2952"/>
              <a:ext cx="183" cy="184"/>
            </a:xfrm>
            <a:prstGeom prst="rect">
              <a:avLst/>
            </a:prstGeom>
            <a:noFill/>
            <a:ln w="9525">
              <a:noFill/>
              <a:miter lim="800000"/>
              <a:headEnd/>
              <a:tailEnd/>
            </a:ln>
          </p:spPr>
        </p:pic>
        <p:pic>
          <p:nvPicPr>
            <p:cNvPr id="1113" name="Rectangle 1640497"/>
            <p:cNvPicPr>
              <a:picLocks noChangeAspect="1" noChangeArrowheads="1"/>
            </p:cNvPicPr>
            <p:nvPr/>
          </p:nvPicPr>
          <p:blipFill>
            <a:blip r:embed="rId12"/>
            <a:srcRect/>
            <a:stretch>
              <a:fillRect/>
            </a:stretch>
          </p:blipFill>
          <p:spPr bwMode="auto">
            <a:xfrm>
              <a:off x="2518" y="2815"/>
              <a:ext cx="184" cy="184"/>
            </a:xfrm>
            <a:prstGeom prst="rect">
              <a:avLst/>
            </a:prstGeom>
            <a:noFill/>
            <a:ln w="9525">
              <a:noFill/>
              <a:miter lim="800000"/>
              <a:headEnd/>
              <a:tailEnd/>
            </a:ln>
          </p:spPr>
        </p:pic>
        <p:pic>
          <p:nvPicPr>
            <p:cNvPr id="1114" name="Rectangle 1640498"/>
            <p:cNvPicPr>
              <a:picLocks noChangeAspect="1" noChangeArrowheads="1"/>
            </p:cNvPicPr>
            <p:nvPr/>
          </p:nvPicPr>
          <p:blipFill>
            <a:blip r:embed="rId12"/>
            <a:srcRect/>
            <a:stretch>
              <a:fillRect/>
            </a:stretch>
          </p:blipFill>
          <p:spPr bwMode="auto">
            <a:xfrm>
              <a:off x="2145" y="2947"/>
              <a:ext cx="184" cy="184"/>
            </a:xfrm>
            <a:prstGeom prst="rect">
              <a:avLst/>
            </a:prstGeom>
            <a:noFill/>
            <a:ln w="9525">
              <a:noFill/>
              <a:miter lim="800000"/>
              <a:headEnd/>
              <a:tailEnd/>
            </a:ln>
          </p:spPr>
        </p:pic>
        <p:pic>
          <p:nvPicPr>
            <p:cNvPr id="1115" name="Rectangle 1640499"/>
            <p:cNvPicPr>
              <a:picLocks noChangeAspect="1" noChangeArrowheads="1"/>
            </p:cNvPicPr>
            <p:nvPr/>
          </p:nvPicPr>
          <p:blipFill>
            <a:blip r:embed="rId12"/>
            <a:srcRect/>
            <a:stretch>
              <a:fillRect/>
            </a:stretch>
          </p:blipFill>
          <p:spPr bwMode="auto">
            <a:xfrm>
              <a:off x="2220" y="2685"/>
              <a:ext cx="183" cy="184"/>
            </a:xfrm>
            <a:prstGeom prst="rect">
              <a:avLst/>
            </a:prstGeom>
            <a:noFill/>
            <a:ln w="9525">
              <a:noFill/>
              <a:miter lim="800000"/>
              <a:headEnd/>
              <a:tailEnd/>
            </a:ln>
          </p:spPr>
        </p:pic>
        <p:pic>
          <p:nvPicPr>
            <p:cNvPr id="1116" name="Rectangle 1640500"/>
            <p:cNvPicPr>
              <a:picLocks noChangeAspect="1" noChangeArrowheads="1"/>
            </p:cNvPicPr>
            <p:nvPr/>
          </p:nvPicPr>
          <p:blipFill>
            <a:blip r:embed="rId12"/>
            <a:srcRect/>
            <a:stretch>
              <a:fillRect/>
            </a:stretch>
          </p:blipFill>
          <p:spPr bwMode="auto">
            <a:xfrm>
              <a:off x="2292" y="3143"/>
              <a:ext cx="184" cy="184"/>
            </a:xfrm>
            <a:prstGeom prst="rect">
              <a:avLst/>
            </a:prstGeom>
            <a:noFill/>
            <a:ln w="9525">
              <a:noFill/>
              <a:miter lim="800000"/>
              <a:headEnd/>
              <a:tailEnd/>
            </a:ln>
          </p:spPr>
        </p:pic>
        <p:pic>
          <p:nvPicPr>
            <p:cNvPr id="1117" name="Rectangle 1640501"/>
            <p:cNvPicPr>
              <a:picLocks noChangeAspect="1" noChangeArrowheads="1"/>
            </p:cNvPicPr>
            <p:nvPr/>
          </p:nvPicPr>
          <p:blipFill>
            <a:blip r:embed="rId12"/>
            <a:srcRect/>
            <a:stretch>
              <a:fillRect/>
            </a:stretch>
          </p:blipFill>
          <p:spPr bwMode="auto">
            <a:xfrm>
              <a:off x="2292" y="3313"/>
              <a:ext cx="184" cy="184"/>
            </a:xfrm>
            <a:prstGeom prst="rect">
              <a:avLst/>
            </a:prstGeom>
            <a:noFill/>
            <a:ln w="9525">
              <a:noFill/>
              <a:miter lim="800000"/>
              <a:headEnd/>
              <a:tailEnd/>
            </a:ln>
          </p:spPr>
        </p:pic>
        <p:pic>
          <p:nvPicPr>
            <p:cNvPr id="1118" name="Rectangle 1640503"/>
            <p:cNvPicPr>
              <a:picLocks noChangeAspect="1" noChangeArrowheads="1"/>
            </p:cNvPicPr>
            <p:nvPr/>
          </p:nvPicPr>
          <p:blipFill>
            <a:blip r:embed="rId12"/>
            <a:srcRect/>
            <a:stretch>
              <a:fillRect/>
            </a:stretch>
          </p:blipFill>
          <p:spPr bwMode="auto">
            <a:xfrm>
              <a:off x="2267" y="2804"/>
              <a:ext cx="184" cy="184"/>
            </a:xfrm>
            <a:prstGeom prst="rect">
              <a:avLst/>
            </a:prstGeom>
            <a:noFill/>
            <a:ln w="9525">
              <a:noFill/>
              <a:miter lim="800000"/>
              <a:headEnd/>
              <a:tailEnd/>
            </a:ln>
          </p:spPr>
        </p:pic>
        <p:pic>
          <p:nvPicPr>
            <p:cNvPr id="1119" name="Rectangle 1640504"/>
            <p:cNvPicPr>
              <a:picLocks noChangeAspect="1" noChangeArrowheads="1"/>
            </p:cNvPicPr>
            <p:nvPr/>
          </p:nvPicPr>
          <p:blipFill>
            <a:blip r:embed="rId12"/>
            <a:srcRect/>
            <a:stretch>
              <a:fillRect/>
            </a:stretch>
          </p:blipFill>
          <p:spPr bwMode="auto">
            <a:xfrm>
              <a:off x="2423" y="2666"/>
              <a:ext cx="184" cy="184"/>
            </a:xfrm>
            <a:prstGeom prst="rect">
              <a:avLst/>
            </a:prstGeom>
            <a:noFill/>
            <a:ln w="9525">
              <a:noFill/>
              <a:miter lim="800000"/>
              <a:headEnd/>
              <a:tailEnd/>
            </a:ln>
          </p:spPr>
        </p:pic>
        <p:pic>
          <p:nvPicPr>
            <p:cNvPr id="1120" name="Rectangle 1640505"/>
            <p:cNvPicPr>
              <a:picLocks noChangeAspect="1" noChangeArrowheads="1"/>
            </p:cNvPicPr>
            <p:nvPr/>
          </p:nvPicPr>
          <p:blipFill>
            <a:blip r:embed="rId12"/>
            <a:srcRect/>
            <a:stretch>
              <a:fillRect/>
            </a:stretch>
          </p:blipFill>
          <p:spPr bwMode="auto">
            <a:xfrm>
              <a:off x="2285" y="2522"/>
              <a:ext cx="184" cy="184"/>
            </a:xfrm>
            <a:prstGeom prst="rect">
              <a:avLst/>
            </a:prstGeom>
            <a:noFill/>
            <a:ln w="9525">
              <a:noFill/>
              <a:miter lim="800000"/>
              <a:headEnd/>
              <a:tailEnd/>
            </a:ln>
          </p:spPr>
        </p:pic>
        <p:pic>
          <p:nvPicPr>
            <p:cNvPr id="1121" name="Rectangle 1640506"/>
            <p:cNvPicPr>
              <a:picLocks noChangeAspect="1" noChangeArrowheads="1"/>
            </p:cNvPicPr>
            <p:nvPr/>
          </p:nvPicPr>
          <p:blipFill>
            <a:blip r:embed="rId12"/>
            <a:srcRect/>
            <a:stretch>
              <a:fillRect/>
            </a:stretch>
          </p:blipFill>
          <p:spPr bwMode="auto">
            <a:xfrm>
              <a:off x="2506" y="2950"/>
              <a:ext cx="184" cy="184"/>
            </a:xfrm>
            <a:prstGeom prst="rect">
              <a:avLst/>
            </a:prstGeom>
            <a:noFill/>
            <a:ln w="9525">
              <a:noFill/>
              <a:miter lim="800000"/>
              <a:headEnd/>
              <a:tailEnd/>
            </a:ln>
          </p:spPr>
        </p:pic>
        <p:pic>
          <p:nvPicPr>
            <p:cNvPr id="1122" name="Rectangle 1640507"/>
            <p:cNvPicPr>
              <a:picLocks noChangeAspect="1" noChangeArrowheads="1"/>
            </p:cNvPicPr>
            <p:nvPr/>
          </p:nvPicPr>
          <p:blipFill>
            <a:blip r:embed="rId12"/>
            <a:srcRect/>
            <a:stretch>
              <a:fillRect/>
            </a:stretch>
          </p:blipFill>
          <p:spPr bwMode="auto">
            <a:xfrm>
              <a:off x="2658" y="2788"/>
              <a:ext cx="183" cy="184"/>
            </a:xfrm>
            <a:prstGeom prst="rect">
              <a:avLst/>
            </a:prstGeom>
            <a:noFill/>
            <a:ln w="9525">
              <a:noFill/>
              <a:miter lim="800000"/>
              <a:headEnd/>
              <a:tailEnd/>
            </a:ln>
          </p:spPr>
        </p:pic>
        <p:pic>
          <p:nvPicPr>
            <p:cNvPr id="1123" name="Rectangle 1640509"/>
            <p:cNvPicPr>
              <a:picLocks noChangeAspect="1" noChangeArrowheads="1"/>
            </p:cNvPicPr>
            <p:nvPr/>
          </p:nvPicPr>
          <p:blipFill>
            <a:blip r:embed="rId12"/>
            <a:srcRect/>
            <a:stretch>
              <a:fillRect/>
            </a:stretch>
          </p:blipFill>
          <p:spPr bwMode="auto">
            <a:xfrm>
              <a:off x="2733" y="2972"/>
              <a:ext cx="184" cy="184"/>
            </a:xfrm>
            <a:prstGeom prst="rect">
              <a:avLst/>
            </a:prstGeom>
            <a:noFill/>
            <a:ln w="9525">
              <a:noFill/>
              <a:miter lim="800000"/>
              <a:headEnd/>
              <a:tailEnd/>
            </a:ln>
          </p:spPr>
        </p:pic>
        <p:pic>
          <p:nvPicPr>
            <p:cNvPr id="1124" name="Rectangle 1640510"/>
            <p:cNvPicPr>
              <a:picLocks noChangeAspect="1" noChangeArrowheads="1"/>
            </p:cNvPicPr>
            <p:nvPr/>
          </p:nvPicPr>
          <p:blipFill>
            <a:blip r:embed="rId12"/>
            <a:srcRect/>
            <a:stretch>
              <a:fillRect/>
            </a:stretch>
          </p:blipFill>
          <p:spPr bwMode="auto">
            <a:xfrm>
              <a:off x="1803" y="2935"/>
              <a:ext cx="184" cy="184"/>
            </a:xfrm>
            <a:prstGeom prst="rect">
              <a:avLst/>
            </a:prstGeom>
            <a:noFill/>
            <a:ln w="9525">
              <a:noFill/>
              <a:miter lim="800000"/>
              <a:headEnd/>
              <a:tailEnd/>
            </a:ln>
          </p:spPr>
        </p:pic>
        <p:pic>
          <p:nvPicPr>
            <p:cNvPr id="1125" name="Rectangle 1640511"/>
            <p:cNvPicPr>
              <a:picLocks noChangeAspect="1" noChangeArrowheads="1"/>
            </p:cNvPicPr>
            <p:nvPr/>
          </p:nvPicPr>
          <p:blipFill>
            <a:blip r:embed="rId12"/>
            <a:srcRect/>
            <a:stretch>
              <a:fillRect/>
            </a:stretch>
          </p:blipFill>
          <p:spPr bwMode="auto">
            <a:xfrm>
              <a:off x="1962" y="2950"/>
              <a:ext cx="184" cy="184"/>
            </a:xfrm>
            <a:prstGeom prst="rect">
              <a:avLst/>
            </a:prstGeom>
            <a:noFill/>
            <a:ln w="9525">
              <a:noFill/>
              <a:miter lim="800000"/>
              <a:headEnd/>
              <a:tailEnd/>
            </a:ln>
          </p:spPr>
        </p:pic>
        <p:pic>
          <p:nvPicPr>
            <p:cNvPr id="1126" name="Rectangle 1640512"/>
            <p:cNvPicPr>
              <a:picLocks noChangeAspect="1" noChangeArrowheads="1"/>
            </p:cNvPicPr>
            <p:nvPr/>
          </p:nvPicPr>
          <p:blipFill>
            <a:blip r:embed="rId12"/>
            <a:srcRect/>
            <a:stretch>
              <a:fillRect/>
            </a:stretch>
          </p:blipFill>
          <p:spPr bwMode="auto">
            <a:xfrm>
              <a:off x="1990" y="2734"/>
              <a:ext cx="184" cy="184"/>
            </a:xfrm>
            <a:prstGeom prst="rect">
              <a:avLst/>
            </a:prstGeom>
            <a:noFill/>
            <a:ln w="9525">
              <a:noFill/>
              <a:miter lim="800000"/>
              <a:headEnd/>
              <a:tailEnd/>
            </a:ln>
          </p:spPr>
        </p:pic>
        <p:pic>
          <p:nvPicPr>
            <p:cNvPr id="1127" name="Rectangle 1640513"/>
            <p:cNvPicPr>
              <a:picLocks noChangeAspect="1" noChangeArrowheads="1"/>
            </p:cNvPicPr>
            <p:nvPr/>
          </p:nvPicPr>
          <p:blipFill>
            <a:blip r:embed="rId12"/>
            <a:srcRect/>
            <a:stretch>
              <a:fillRect/>
            </a:stretch>
          </p:blipFill>
          <p:spPr bwMode="auto">
            <a:xfrm>
              <a:off x="2115" y="2545"/>
              <a:ext cx="184" cy="184"/>
            </a:xfrm>
            <a:prstGeom prst="rect">
              <a:avLst/>
            </a:prstGeom>
            <a:noFill/>
            <a:ln w="9525">
              <a:noFill/>
              <a:miter lim="800000"/>
              <a:headEnd/>
              <a:tailEnd/>
            </a:ln>
          </p:spPr>
        </p:pic>
        <p:pic>
          <p:nvPicPr>
            <p:cNvPr id="1128" name="Rectangle 1640514"/>
            <p:cNvPicPr>
              <a:picLocks noChangeAspect="1" noChangeArrowheads="1"/>
            </p:cNvPicPr>
            <p:nvPr/>
          </p:nvPicPr>
          <p:blipFill>
            <a:blip r:embed="rId12"/>
            <a:srcRect/>
            <a:stretch>
              <a:fillRect/>
            </a:stretch>
          </p:blipFill>
          <p:spPr bwMode="auto">
            <a:xfrm>
              <a:off x="1773" y="2734"/>
              <a:ext cx="183" cy="184"/>
            </a:xfrm>
            <a:prstGeom prst="rect">
              <a:avLst/>
            </a:prstGeom>
            <a:noFill/>
            <a:ln w="9525">
              <a:noFill/>
              <a:miter lim="800000"/>
              <a:headEnd/>
              <a:tailEnd/>
            </a:ln>
          </p:spPr>
        </p:pic>
        <p:pic>
          <p:nvPicPr>
            <p:cNvPr id="1129" name="Rectangle 1640515"/>
            <p:cNvPicPr>
              <a:picLocks noChangeAspect="1" noChangeArrowheads="1"/>
            </p:cNvPicPr>
            <p:nvPr/>
          </p:nvPicPr>
          <p:blipFill>
            <a:blip r:embed="rId12"/>
            <a:srcRect/>
            <a:stretch>
              <a:fillRect/>
            </a:stretch>
          </p:blipFill>
          <p:spPr bwMode="auto">
            <a:xfrm>
              <a:off x="2633" y="2642"/>
              <a:ext cx="184" cy="184"/>
            </a:xfrm>
            <a:prstGeom prst="rect">
              <a:avLst/>
            </a:prstGeom>
            <a:noFill/>
            <a:ln w="9525">
              <a:noFill/>
              <a:miter lim="800000"/>
              <a:headEnd/>
              <a:tailEnd/>
            </a:ln>
          </p:spPr>
        </p:pic>
        <p:pic>
          <p:nvPicPr>
            <p:cNvPr id="1130" name="Rectangle 1640516"/>
            <p:cNvPicPr>
              <a:picLocks noChangeAspect="1" noChangeArrowheads="1"/>
            </p:cNvPicPr>
            <p:nvPr/>
          </p:nvPicPr>
          <p:blipFill>
            <a:blip r:embed="rId12"/>
            <a:srcRect/>
            <a:stretch>
              <a:fillRect/>
            </a:stretch>
          </p:blipFill>
          <p:spPr bwMode="auto">
            <a:xfrm>
              <a:off x="2482" y="2517"/>
              <a:ext cx="184" cy="184"/>
            </a:xfrm>
            <a:prstGeom prst="rect">
              <a:avLst/>
            </a:prstGeom>
            <a:noFill/>
            <a:ln w="9525">
              <a:noFill/>
              <a:miter lim="800000"/>
              <a:headEnd/>
              <a:tailEnd/>
            </a:ln>
          </p:spPr>
        </p:pic>
        <p:pic>
          <p:nvPicPr>
            <p:cNvPr id="1131" name="Rectangle 1640517"/>
            <p:cNvPicPr>
              <a:picLocks noChangeAspect="1" noChangeArrowheads="1"/>
            </p:cNvPicPr>
            <p:nvPr/>
          </p:nvPicPr>
          <p:blipFill>
            <a:blip r:embed="rId12"/>
            <a:srcRect/>
            <a:stretch>
              <a:fillRect/>
            </a:stretch>
          </p:blipFill>
          <p:spPr bwMode="auto">
            <a:xfrm>
              <a:off x="2209" y="3073"/>
              <a:ext cx="184" cy="184"/>
            </a:xfrm>
            <a:prstGeom prst="rect">
              <a:avLst/>
            </a:prstGeom>
            <a:noFill/>
            <a:ln w="9525">
              <a:noFill/>
              <a:miter lim="800000"/>
              <a:headEnd/>
              <a:tailEnd/>
            </a:ln>
          </p:spPr>
        </p:pic>
        <p:pic>
          <p:nvPicPr>
            <p:cNvPr id="1132" name="Rectangle 1640518"/>
            <p:cNvPicPr>
              <a:picLocks noChangeAspect="1" noChangeArrowheads="1"/>
            </p:cNvPicPr>
            <p:nvPr/>
          </p:nvPicPr>
          <p:blipFill>
            <a:blip r:embed="rId12"/>
            <a:srcRect/>
            <a:stretch>
              <a:fillRect/>
            </a:stretch>
          </p:blipFill>
          <p:spPr bwMode="auto">
            <a:xfrm>
              <a:off x="2405" y="3038"/>
              <a:ext cx="184" cy="184"/>
            </a:xfrm>
            <a:prstGeom prst="rect">
              <a:avLst/>
            </a:prstGeom>
            <a:noFill/>
            <a:ln w="9525">
              <a:noFill/>
              <a:miter lim="800000"/>
              <a:headEnd/>
              <a:tailEnd/>
            </a:ln>
          </p:spPr>
        </p:pic>
        <p:pic>
          <p:nvPicPr>
            <p:cNvPr id="1133" name="Rectangle 1640519"/>
            <p:cNvPicPr>
              <a:picLocks noChangeAspect="1" noChangeArrowheads="1"/>
            </p:cNvPicPr>
            <p:nvPr/>
          </p:nvPicPr>
          <p:blipFill>
            <a:blip r:embed="rId12"/>
            <a:srcRect/>
            <a:stretch>
              <a:fillRect/>
            </a:stretch>
          </p:blipFill>
          <p:spPr bwMode="auto">
            <a:xfrm>
              <a:off x="2614" y="3031"/>
              <a:ext cx="183" cy="184"/>
            </a:xfrm>
            <a:prstGeom prst="rect">
              <a:avLst/>
            </a:prstGeom>
            <a:noFill/>
            <a:ln w="9525">
              <a:noFill/>
              <a:miter lim="800000"/>
              <a:headEnd/>
              <a:tailEnd/>
            </a:ln>
          </p:spPr>
        </p:pic>
        <p:pic>
          <p:nvPicPr>
            <p:cNvPr id="1134" name="Rectangle 1640520"/>
            <p:cNvPicPr>
              <a:picLocks noChangeAspect="1" noChangeArrowheads="1"/>
            </p:cNvPicPr>
            <p:nvPr/>
          </p:nvPicPr>
          <p:blipFill>
            <a:blip r:embed="rId12"/>
            <a:srcRect/>
            <a:stretch>
              <a:fillRect/>
            </a:stretch>
          </p:blipFill>
          <p:spPr bwMode="auto">
            <a:xfrm>
              <a:off x="1967" y="3164"/>
              <a:ext cx="184" cy="184"/>
            </a:xfrm>
            <a:prstGeom prst="rect">
              <a:avLst/>
            </a:prstGeom>
            <a:noFill/>
            <a:ln w="9525">
              <a:noFill/>
              <a:miter lim="800000"/>
              <a:headEnd/>
              <a:tailEnd/>
            </a:ln>
          </p:spPr>
        </p:pic>
        <p:pic>
          <p:nvPicPr>
            <p:cNvPr id="1135" name="Rectangle 1640521"/>
            <p:cNvPicPr>
              <a:picLocks noChangeAspect="1" noChangeArrowheads="1"/>
            </p:cNvPicPr>
            <p:nvPr/>
          </p:nvPicPr>
          <p:blipFill>
            <a:blip r:embed="rId12"/>
            <a:srcRect/>
            <a:stretch>
              <a:fillRect/>
            </a:stretch>
          </p:blipFill>
          <p:spPr bwMode="auto">
            <a:xfrm>
              <a:off x="1747" y="3212"/>
              <a:ext cx="184" cy="184"/>
            </a:xfrm>
            <a:prstGeom prst="rect">
              <a:avLst/>
            </a:prstGeom>
            <a:noFill/>
            <a:ln w="9525">
              <a:noFill/>
              <a:miter lim="800000"/>
              <a:headEnd/>
              <a:tailEnd/>
            </a:ln>
          </p:spPr>
        </p:pic>
        <p:pic>
          <p:nvPicPr>
            <p:cNvPr id="1136" name="Rectangle 1640522"/>
            <p:cNvPicPr>
              <a:picLocks noChangeAspect="1" noChangeArrowheads="1"/>
            </p:cNvPicPr>
            <p:nvPr/>
          </p:nvPicPr>
          <p:blipFill>
            <a:blip r:embed="rId12"/>
            <a:srcRect/>
            <a:stretch>
              <a:fillRect/>
            </a:stretch>
          </p:blipFill>
          <p:spPr bwMode="auto">
            <a:xfrm>
              <a:off x="2418" y="3346"/>
              <a:ext cx="184" cy="184"/>
            </a:xfrm>
            <a:prstGeom prst="rect">
              <a:avLst/>
            </a:prstGeom>
            <a:noFill/>
            <a:ln w="9525">
              <a:noFill/>
              <a:miter lim="800000"/>
              <a:headEnd/>
              <a:tailEnd/>
            </a:ln>
          </p:spPr>
        </p:pic>
        <p:pic>
          <p:nvPicPr>
            <p:cNvPr id="1137" name="Rectangle 1640523"/>
            <p:cNvPicPr>
              <a:picLocks noChangeAspect="1" noChangeArrowheads="1"/>
            </p:cNvPicPr>
            <p:nvPr/>
          </p:nvPicPr>
          <p:blipFill>
            <a:blip r:embed="rId12"/>
            <a:srcRect/>
            <a:stretch>
              <a:fillRect/>
            </a:stretch>
          </p:blipFill>
          <p:spPr bwMode="auto">
            <a:xfrm>
              <a:off x="2082" y="3193"/>
              <a:ext cx="184" cy="184"/>
            </a:xfrm>
            <a:prstGeom prst="rect">
              <a:avLst/>
            </a:prstGeom>
            <a:noFill/>
            <a:ln w="9525">
              <a:noFill/>
              <a:miter lim="800000"/>
              <a:headEnd/>
              <a:tailEnd/>
            </a:ln>
          </p:spPr>
        </p:pic>
        <p:pic>
          <p:nvPicPr>
            <p:cNvPr id="1138" name="Rectangle 1640524"/>
            <p:cNvPicPr>
              <a:picLocks noChangeAspect="1" noChangeArrowheads="1"/>
            </p:cNvPicPr>
            <p:nvPr/>
          </p:nvPicPr>
          <p:blipFill>
            <a:blip r:embed="rId12"/>
            <a:srcRect/>
            <a:stretch>
              <a:fillRect/>
            </a:stretch>
          </p:blipFill>
          <p:spPr bwMode="auto">
            <a:xfrm>
              <a:off x="2190" y="3257"/>
              <a:ext cx="184" cy="184"/>
            </a:xfrm>
            <a:prstGeom prst="rect">
              <a:avLst/>
            </a:prstGeom>
            <a:noFill/>
            <a:ln w="9525">
              <a:noFill/>
              <a:miter lim="800000"/>
              <a:headEnd/>
              <a:tailEnd/>
            </a:ln>
          </p:spPr>
        </p:pic>
        <p:pic>
          <p:nvPicPr>
            <p:cNvPr id="1139" name="Rectangle 1640525"/>
            <p:cNvPicPr>
              <a:picLocks noChangeAspect="1" noChangeArrowheads="1"/>
            </p:cNvPicPr>
            <p:nvPr/>
          </p:nvPicPr>
          <p:blipFill>
            <a:blip r:embed="rId12"/>
            <a:srcRect/>
            <a:stretch>
              <a:fillRect/>
            </a:stretch>
          </p:blipFill>
          <p:spPr bwMode="auto">
            <a:xfrm>
              <a:off x="2457" y="3224"/>
              <a:ext cx="184" cy="184"/>
            </a:xfrm>
            <a:prstGeom prst="rect">
              <a:avLst/>
            </a:prstGeom>
            <a:noFill/>
            <a:ln w="9525">
              <a:noFill/>
              <a:miter lim="800000"/>
              <a:headEnd/>
              <a:tailEnd/>
            </a:ln>
          </p:spPr>
        </p:pic>
        <p:pic>
          <p:nvPicPr>
            <p:cNvPr id="1140" name="Rectangle 1640526"/>
            <p:cNvPicPr>
              <a:picLocks noChangeAspect="1" noChangeArrowheads="1"/>
            </p:cNvPicPr>
            <p:nvPr/>
          </p:nvPicPr>
          <p:blipFill>
            <a:blip r:embed="rId12"/>
            <a:srcRect/>
            <a:stretch>
              <a:fillRect/>
            </a:stretch>
          </p:blipFill>
          <p:spPr bwMode="auto">
            <a:xfrm>
              <a:off x="2797" y="2842"/>
              <a:ext cx="184" cy="184"/>
            </a:xfrm>
            <a:prstGeom prst="rect">
              <a:avLst/>
            </a:prstGeom>
            <a:noFill/>
            <a:ln w="9525">
              <a:noFill/>
              <a:miter lim="800000"/>
              <a:headEnd/>
              <a:tailEnd/>
            </a:ln>
          </p:spPr>
        </p:pic>
        <p:pic>
          <p:nvPicPr>
            <p:cNvPr id="1141" name="Rectangle 1640527"/>
            <p:cNvPicPr>
              <a:picLocks noChangeAspect="1" noChangeArrowheads="1"/>
            </p:cNvPicPr>
            <p:nvPr/>
          </p:nvPicPr>
          <p:blipFill>
            <a:blip r:embed="rId12"/>
            <a:srcRect/>
            <a:stretch>
              <a:fillRect/>
            </a:stretch>
          </p:blipFill>
          <p:spPr bwMode="auto">
            <a:xfrm>
              <a:off x="1723" y="3059"/>
              <a:ext cx="184" cy="184"/>
            </a:xfrm>
            <a:prstGeom prst="rect">
              <a:avLst/>
            </a:prstGeom>
            <a:noFill/>
            <a:ln w="9525">
              <a:noFill/>
              <a:miter lim="800000"/>
              <a:headEnd/>
              <a:tailEnd/>
            </a:ln>
          </p:spPr>
        </p:pic>
        <p:pic>
          <p:nvPicPr>
            <p:cNvPr id="1142" name="Rectangle 1640530"/>
            <p:cNvPicPr>
              <a:picLocks noChangeAspect="1" noChangeArrowheads="1"/>
            </p:cNvPicPr>
            <p:nvPr/>
          </p:nvPicPr>
          <p:blipFill>
            <a:blip r:embed="rId12"/>
            <a:srcRect/>
            <a:stretch>
              <a:fillRect/>
            </a:stretch>
          </p:blipFill>
          <p:spPr bwMode="auto">
            <a:xfrm>
              <a:off x="2697" y="3129"/>
              <a:ext cx="184" cy="184"/>
            </a:xfrm>
            <a:prstGeom prst="rect">
              <a:avLst/>
            </a:prstGeom>
            <a:noFill/>
            <a:ln w="9525">
              <a:noFill/>
              <a:miter lim="800000"/>
              <a:headEnd/>
              <a:tailEnd/>
            </a:ln>
          </p:spPr>
        </p:pic>
        <p:pic>
          <p:nvPicPr>
            <p:cNvPr id="1143" name="Rectangle 1640531"/>
            <p:cNvPicPr>
              <a:picLocks noChangeAspect="1" noChangeArrowheads="1"/>
            </p:cNvPicPr>
            <p:nvPr/>
          </p:nvPicPr>
          <p:blipFill>
            <a:blip r:embed="rId12"/>
            <a:srcRect/>
            <a:stretch>
              <a:fillRect/>
            </a:stretch>
          </p:blipFill>
          <p:spPr bwMode="auto">
            <a:xfrm>
              <a:off x="2544" y="3418"/>
              <a:ext cx="183" cy="184"/>
            </a:xfrm>
            <a:prstGeom prst="rect">
              <a:avLst/>
            </a:prstGeom>
            <a:noFill/>
            <a:ln w="9525">
              <a:noFill/>
              <a:miter lim="800000"/>
              <a:headEnd/>
              <a:tailEnd/>
            </a:ln>
          </p:spPr>
        </p:pic>
        <p:pic>
          <p:nvPicPr>
            <p:cNvPr id="1144" name="Rectangle 1640532"/>
            <p:cNvPicPr>
              <a:picLocks noChangeAspect="1" noChangeArrowheads="1"/>
            </p:cNvPicPr>
            <p:nvPr/>
          </p:nvPicPr>
          <p:blipFill>
            <a:blip r:embed="rId12"/>
            <a:srcRect/>
            <a:stretch>
              <a:fillRect/>
            </a:stretch>
          </p:blipFill>
          <p:spPr bwMode="auto">
            <a:xfrm>
              <a:off x="2744" y="2657"/>
              <a:ext cx="184" cy="184"/>
            </a:xfrm>
            <a:prstGeom prst="rect">
              <a:avLst/>
            </a:prstGeom>
            <a:noFill/>
            <a:ln w="9525">
              <a:noFill/>
              <a:miter lim="800000"/>
              <a:headEnd/>
              <a:tailEnd/>
            </a:ln>
          </p:spPr>
        </p:pic>
        <p:pic>
          <p:nvPicPr>
            <p:cNvPr id="1145" name="Rectangle 1640533"/>
            <p:cNvPicPr>
              <a:picLocks noChangeAspect="1" noChangeArrowheads="1"/>
            </p:cNvPicPr>
            <p:nvPr/>
          </p:nvPicPr>
          <p:blipFill>
            <a:blip r:embed="rId12"/>
            <a:srcRect/>
            <a:stretch>
              <a:fillRect/>
            </a:stretch>
          </p:blipFill>
          <p:spPr bwMode="auto">
            <a:xfrm>
              <a:off x="2924" y="2965"/>
              <a:ext cx="184" cy="184"/>
            </a:xfrm>
            <a:prstGeom prst="rect">
              <a:avLst/>
            </a:prstGeom>
            <a:noFill/>
            <a:ln w="9525">
              <a:noFill/>
              <a:miter lim="800000"/>
              <a:headEnd/>
              <a:tailEnd/>
            </a:ln>
          </p:spPr>
        </p:pic>
        <p:pic>
          <p:nvPicPr>
            <p:cNvPr id="1146" name="Rectangle 1640535"/>
            <p:cNvPicPr>
              <a:picLocks noChangeAspect="1" noChangeArrowheads="1"/>
            </p:cNvPicPr>
            <p:nvPr/>
          </p:nvPicPr>
          <p:blipFill>
            <a:blip r:embed="rId12"/>
            <a:srcRect/>
            <a:stretch>
              <a:fillRect/>
            </a:stretch>
          </p:blipFill>
          <p:spPr bwMode="auto">
            <a:xfrm>
              <a:off x="2074" y="3349"/>
              <a:ext cx="184" cy="184"/>
            </a:xfrm>
            <a:prstGeom prst="rect">
              <a:avLst/>
            </a:prstGeom>
            <a:noFill/>
            <a:ln w="9525">
              <a:noFill/>
              <a:miter lim="800000"/>
              <a:headEnd/>
              <a:tailEnd/>
            </a:ln>
          </p:spPr>
        </p:pic>
        <p:pic>
          <p:nvPicPr>
            <p:cNvPr id="1147" name="Rectangle 1640536"/>
            <p:cNvPicPr>
              <a:picLocks noChangeAspect="1" noChangeArrowheads="1"/>
            </p:cNvPicPr>
            <p:nvPr/>
          </p:nvPicPr>
          <p:blipFill>
            <a:blip r:embed="rId12"/>
            <a:srcRect/>
            <a:stretch>
              <a:fillRect/>
            </a:stretch>
          </p:blipFill>
          <p:spPr bwMode="auto">
            <a:xfrm>
              <a:off x="2768" y="3403"/>
              <a:ext cx="183" cy="184"/>
            </a:xfrm>
            <a:prstGeom prst="rect">
              <a:avLst/>
            </a:prstGeom>
            <a:noFill/>
            <a:ln w="9525">
              <a:noFill/>
              <a:miter lim="800000"/>
              <a:headEnd/>
              <a:tailEnd/>
            </a:ln>
          </p:spPr>
        </p:pic>
        <p:pic>
          <p:nvPicPr>
            <p:cNvPr id="1148" name="Rectangle 1640538"/>
            <p:cNvPicPr>
              <a:picLocks noChangeAspect="1" noChangeArrowheads="1"/>
            </p:cNvPicPr>
            <p:nvPr/>
          </p:nvPicPr>
          <p:blipFill>
            <a:blip r:embed="rId12"/>
            <a:srcRect/>
            <a:stretch>
              <a:fillRect/>
            </a:stretch>
          </p:blipFill>
          <p:spPr bwMode="auto">
            <a:xfrm>
              <a:off x="2930" y="3247"/>
              <a:ext cx="184" cy="184"/>
            </a:xfrm>
            <a:prstGeom prst="rect">
              <a:avLst/>
            </a:prstGeom>
            <a:noFill/>
            <a:ln w="9525">
              <a:noFill/>
              <a:miter lim="800000"/>
              <a:headEnd/>
              <a:tailEnd/>
            </a:ln>
          </p:spPr>
        </p:pic>
        <p:pic>
          <p:nvPicPr>
            <p:cNvPr id="1149" name="Rectangle 1640539"/>
            <p:cNvPicPr>
              <a:picLocks noChangeAspect="1" noChangeArrowheads="1"/>
            </p:cNvPicPr>
            <p:nvPr/>
          </p:nvPicPr>
          <p:blipFill>
            <a:blip r:embed="rId12"/>
            <a:srcRect/>
            <a:stretch>
              <a:fillRect/>
            </a:stretch>
          </p:blipFill>
          <p:spPr bwMode="auto">
            <a:xfrm>
              <a:off x="2650" y="3322"/>
              <a:ext cx="184" cy="184"/>
            </a:xfrm>
            <a:prstGeom prst="rect">
              <a:avLst/>
            </a:prstGeom>
            <a:noFill/>
            <a:ln w="9525">
              <a:noFill/>
              <a:miter lim="800000"/>
              <a:headEnd/>
              <a:tailEnd/>
            </a:ln>
          </p:spPr>
        </p:pic>
        <p:pic>
          <p:nvPicPr>
            <p:cNvPr id="1150" name="Rectangle 1640540"/>
            <p:cNvPicPr>
              <a:picLocks noChangeAspect="1" noChangeArrowheads="1"/>
            </p:cNvPicPr>
            <p:nvPr/>
          </p:nvPicPr>
          <p:blipFill>
            <a:blip r:embed="rId12"/>
            <a:srcRect/>
            <a:stretch>
              <a:fillRect/>
            </a:stretch>
          </p:blipFill>
          <p:spPr bwMode="auto">
            <a:xfrm>
              <a:off x="2514" y="3117"/>
              <a:ext cx="184" cy="184"/>
            </a:xfrm>
            <a:prstGeom prst="rect">
              <a:avLst/>
            </a:prstGeom>
            <a:noFill/>
            <a:ln w="9525">
              <a:noFill/>
              <a:miter lim="800000"/>
              <a:headEnd/>
              <a:tailEnd/>
            </a:ln>
          </p:spPr>
        </p:pic>
        <p:pic>
          <p:nvPicPr>
            <p:cNvPr id="1151" name="Rectangle 1640541"/>
            <p:cNvPicPr>
              <a:picLocks noChangeAspect="1" noChangeArrowheads="1"/>
            </p:cNvPicPr>
            <p:nvPr/>
          </p:nvPicPr>
          <p:blipFill>
            <a:blip r:embed="rId12"/>
            <a:srcRect/>
            <a:stretch>
              <a:fillRect/>
            </a:stretch>
          </p:blipFill>
          <p:spPr bwMode="auto">
            <a:xfrm>
              <a:off x="2830" y="3133"/>
              <a:ext cx="184" cy="184"/>
            </a:xfrm>
            <a:prstGeom prst="rect">
              <a:avLst/>
            </a:prstGeom>
            <a:noFill/>
            <a:ln w="9525">
              <a:noFill/>
              <a:miter lim="800000"/>
              <a:headEnd/>
              <a:tailEnd/>
            </a:ln>
          </p:spPr>
        </p:pic>
        <p:pic>
          <p:nvPicPr>
            <p:cNvPr id="1152" name="Rectangle 1640542"/>
            <p:cNvPicPr>
              <a:picLocks noChangeAspect="1" noChangeArrowheads="1"/>
            </p:cNvPicPr>
            <p:nvPr/>
          </p:nvPicPr>
          <p:blipFill>
            <a:blip r:embed="rId12"/>
            <a:srcRect/>
            <a:stretch>
              <a:fillRect/>
            </a:stretch>
          </p:blipFill>
          <p:spPr bwMode="auto">
            <a:xfrm>
              <a:off x="2598" y="3209"/>
              <a:ext cx="184" cy="184"/>
            </a:xfrm>
            <a:prstGeom prst="rect">
              <a:avLst/>
            </a:prstGeom>
            <a:noFill/>
            <a:ln w="9525">
              <a:noFill/>
              <a:miter lim="800000"/>
              <a:headEnd/>
              <a:tailEnd/>
            </a:ln>
          </p:spPr>
        </p:pic>
        <p:pic>
          <p:nvPicPr>
            <p:cNvPr id="1153" name="Rectangle 1640543"/>
            <p:cNvPicPr>
              <a:picLocks noChangeAspect="1" noChangeArrowheads="1"/>
            </p:cNvPicPr>
            <p:nvPr/>
          </p:nvPicPr>
          <p:blipFill>
            <a:blip r:embed="rId12"/>
            <a:srcRect/>
            <a:stretch>
              <a:fillRect/>
            </a:stretch>
          </p:blipFill>
          <p:spPr bwMode="auto">
            <a:xfrm>
              <a:off x="1892" y="3311"/>
              <a:ext cx="184" cy="184"/>
            </a:xfrm>
            <a:prstGeom prst="rect">
              <a:avLst/>
            </a:prstGeom>
            <a:noFill/>
            <a:ln w="9525">
              <a:noFill/>
              <a:miter lim="800000"/>
              <a:headEnd/>
              <a:tailEnd/>
            </a:ln>
          </p:spPr>
        </p:pic>
        <p:pic>
          <p:nvPicPr>
            <p:cNvPr id="1154" name="Rectangle 1640544"/>
            <p:cNvPicPr>
              <a:picLocks noChangeAspect="1" noChangeArrowheads="1"/>
            </p:cNvPicPr>
            <p:nvPr/>
          </p:nvPicPr>
          <p:blipFill>
            <a:blip r:embed="rId12"/>
            <a:srcRect/>
            <a:stretch>
              <a:fillRect/>
            </a:stretch>
          </p:blipFill>
          <p:spPr bwMode="auto">
            <a:xfrm>
              <a:off x="2764" y="3269"/>
              <a:ext cx="184" cy="184"/>
            </a:xfrm>
            <a:prstGeom prst="rect">
              <a:avLst/>
            </a:prstGeom>
            <a:noFill/>
            <a:ln w="9525">
              <a:noFill/>
              <a:miter lim="800000"/>
              <a:headEnd/>
              <a:tailEnd/>
            </a:ln>
          </p:spPr>
        </p:pic>
        <p:pic>
          <p:nvPicPr>
            <p:cNvPr id="1155" name="Rectangle 1640548"/>
            <p:cNvPicPr>
              <a:picLocks noChangeAspect="1" noChangeArrowheads="1"/>
            </p:cNvPicPr>
            <p:nvPr/>
          </p:nvPicPr>
          <p:blipFill>
            <a:blip r:embed="rId12"/>
            <a:srcRect/>
            <a:stretch>
              <a:fillRect/>
            </a:stretch>
          </p:blipFill>
          <p:spPr bwMode="auto">
            <a:xfrm>
              <a:off x="2096" y="2796"/>
              <a:ext cx="184" cy="184"/>
            </a:xfrm>
            <a:prstGeom prst="rect">
              <a:avLst/>
            </a:prstGeom>
            <a:noFill/>
            <a:ln w="9525">
              <a:noFill/>
              <a:miter lim="800000"/>
              <a:headEnd/>
              <a:tailEnd/>
            </a:ln>
          </p:spPr>
        </p:pic>
        <p:pic>
          <p:nvPicPr>
            <p:cNvPr id="1156" name="Rectangle 1640551"/>
            <p:cNvPicPr>
              <a:picLocks noChangeAspect="1" noChangeArrowheads="1"/>
            </p:cNvPicPr>
            <p:nvPr/>
          </p:nvPicPr>
          <p:blipFill>
            <a:blip r:embed="rId12"/>
            <a:srcRect/>
            <a:stretch>
              <a:fillRect/>
            </a:stretch>
          </p:blipFill>
          <p:spPr bwMode="auto">
            <a:xfrm>
              <a:off x="2045" y="3056"/>
              <a:ext cx="184" cy="184"/>
            </a:xfrm>
            <a:prstGeom prst="rect">
              <a:avLst/>
            </a:prstGeom>
            <a:noFill/>
            <a:ln w="9525">
              <a:noFill/>
              <a:miter lim="800000"/>
              <a:headEnd/>
              <a:tailEnd/>
            </a:ln>
          </p:spPr>
        </p:pic>
      </p:grpSp>
      <p:grpSp>
        <p:nvGrpSpPr>
          <p:cNvPr id="3" name="Group 65"/>
          <p:cNvGrpSpPr>
            <a:grpSpLocks/>
          </p:cNvGrpSpPr>
          <p:nvPr/>
        </p:nvGrpSpPr>
        <p:grpSpPr bwMode="auto">
          <a:xfrm>
            <a:off x="879475" y="5519738"/>
            <a:ext cx="1528763" cy="633412"/>
            <a:chOff x="1023" y="2986"/>
            <a:chExt cx="1011" cy="399"/>
          </a:xfrm>
        </p:grpSpPr>
        <p:pic>
          <p:nvPicPr>
            <p:cNvPr id="1097" name="Rectangle 1640460"/>
            <p:cNvPicPr>
              <a:picLocks noChangeAspect="1" noChangeArrowheads="1"/>
            </p:cNvPicPr>
            <p:nvPr/>
          </p:nvPicPr>
          <p:blipFill>
            <a:blip r:embed="rId12"/>
            <a:srcRect/>
            <a:stretch>
              <a:fillRect/>
            </a:stretch>
          </p:blipFill>
          <p:spPr bwMode="auto">
            <a:xfrm>
              <a:off x="1458" y="3150"/>
              <a:ext cx="183" cy="184"/>
            </a:xfrm>
            <a:prstGeom prst="rect">
              <a:avLst/>
            </a:prstGeom>
            <a:noFill/>
            <a:ln w="9525">
              <a:noFill/>
              <a:miter lim="800000"/>
              <a:headEnd/>
              <a:tailEnd/>
            </a:ln>
          </p:spPr>
        </p:pic>
        <p:pic>
          <p:nvPicPr>
            <p:cNvPr id="1098" name="Rectangle 1640469"/>
            <p:cNvPicPr>
              <a:picLocks noChangeAspect="1" noChangeArrowheads="1"/>
            </p:cNvPicPr>
            <p:nvPr/>
          </p:nvPicPr>
          <p:blipFill>
            <a:blip r:embed="rId12"/>
            <a:srcRect/>
            <a:stretch>
              <a:fillRect/>
            </a:stretch>
          </p:blipFill>
          <p:spPr bwMode="auto">
            <a:xfrm>
              <a:off x="1603" y="3156"/>
              <a:ext cx="185" cy="184"/>
            </a:xfrm>
            <a:prstGeom prst="rect">
              <a:avLst/>
            </a:prstGeom>
            <a:noFill/>
            <a:ln w="9525">
              <a:noFill/>
              <a:miter lim="800000"/>
              <a:headEnd/>
              <a:tailEnd/>
            </a:ln>
          </p:spPr>
        </p:pic>
        <p:pic>
          <p:nvPicPr>
            <p:cNvPr id="1099" name="Rectangle 1640470"/>
            <p:cNvPicPr>
              <a:picLocks noChangeAspect="1" noChangeArrowheads="1"/>
            </p:cNvPicPr>
            <p:nvPr/>
          </p:nvPicPr>
          <p:blipFill>
            <a:blip r:embed="rId12"/>
            <a:srcRect/>
            <a:stretch>
              <a:fillRect/>
            </a:stretch>
          </p:blipFill>
          <p:spPr bwMode="auto">
            <a:xfrm>
              <a:off x="1443" y="2986"/>
              <a:ext cx="184" cy="184"/>
            </a:xfrm>
            <a:prstGeom prst="rect">
              <a:avLst/>
            </a:prstGeom>
            <a:noFill/>
            <a:ln w="9525">
              <a:noFill/>
              <a:miter lim="800000"/>
              <a:headEnd/>
              <a:tailEnd/>
            </a:ln>
          </p:spPr>
        </p:pic>
        <p:pic>
          <p:nvPicPr>
            <p:cNvPr id="1100" name="Rectangle 1640471"/>
            <p:cNvPicPr>
              <a:picLocks noChangeAspect="1" noChangeArrowheads="1"/>
            </p:cNvPicPr>
            <p:nvPr/>
          </p:nvPicPr>
          <p:blipFill>
            <a:blip r:embed="rId12"/>
            <a:srcRect/>
            <a:stretch>
              <a:fillRect/>
            </a:stretch>
          </p:blipFill>
          <p:spPr bwMode="auto">
            <a:xfrm>
              <a:off x="1736" y="3156"/>
              <a:ext cx="184" cy="184"/>
            </a:xfrm>
            <a:prstGeom prst="rect">
              <a:avLst/>
            </a:prstGeom>
            <a:noFill/>
            <a:ln w="9525">
              <a:noFill/>
              <a:miter lim="800000"/>
              <a:headEnd/>
              <a:tailEnd/>
            </a:ln>
          </p:spPr>
        </p:pic>
        <p:pic>
          <p:nvPicPr>
            <p:cNvPr id="1101" name="Rectangle 1640472"/>
            <p:cNvPicPr>
              <a:picLocks noChangeAspect="1" noChangeArrowheads="1"/>
            </p:cNvPicPr>
            <p:nvPr/>
          </p:nvPicPr>
          <p:blipFill>
            <a:blip r:embed="rId12"/>
            <a:srcRect/>
            <a:stretch>
              <a:fillRect/>
            </a:stretch>
          </p:blipFill>
          <p:spPr bwMode="auto">
            <a:xfrm>
              <a:off x="1791" y="3031"/>
              <a:ext cx="184" cy="184"/>
            </a:xfrm>
            <a:prstGeom prst="rect">
              <a:avLst/>
            </a:prstGeom>
            <a:noFill/>
            <a:ln w="9525">
              <a:noFill/>
              <a:miter lim="800000"/>
              <a:headEnd/>
              <a:tailEnd/>
            </a:ln>
          </p:spPr>
        </p:pic>
        <p:pic>
          <p:nvPicPr>
            <p:cNvPr id="1102" name="Rectangle 1640473"/>
            <p:cNvPicPr>
              <a:picLocks noChangeAspect="1" noChangeArrowheads="1"/>
            </p:cNvPicPr>
            <p:nvPr/>
          </p:nvPicPr>
          <p:blipFill>
            <a:blip r:embed="rId12"/>
            <a:srcRect/>
            <a:stretch>
              <a:fillRect/>
            </a:stretch>
          </p:blipFill>
          <p:spPr bwMode="auto">
            <a:xfrm>
              <a:off x="1023" y="3156"/>
              <a:ext cx="184" cy="184"/>
            </a:xfrm>
            <a:prstGeom prst="rect">
              <a:avLst/>
            </a:prstGeom>
            <a:noFill/>
            <a:ln w="9525">
              <a:noFill/>
              <a:miter lim="800000"/>
              <a:headEnd/>
              <a:tailEnd/>
            </a:ln>
          </p:spPr>
        </p:pic>
        <p:pic>
          <p:nvPicPr>
            <p:cNvPr id="1103" name="Rectangle 1640474"/>
            <p:cNvPicPr>
              <a:picLocks noChangeAspect="1" noChangeArrowheads="1"/>
            </p:cNvPicPr>
            <p:nvPr/>
          </p:nvPicPr>
          <p:blipFill>
            <a:blip r:embed="rId12"/>
            <a:srcRect/>
            <a:stretch>
              <a:fillRect/>
            </a:stretch>
          </p:blipFill>
          <p:spPr bwMode="auto">
            <a:xfrm>
              <a:off x="1176" y="3156"/>
              <a:ext cx="183" cy="184"/>
            </a:xfrm>
            <a:prstGeom prst="rect">
              <a:avLst/>
            </a:prstGeom>
            <a:noFill/>
            <a:ln w="9525">
              <a:noFill/>
              <a:miter lim="800000"/>
              <a:headEnd/>
              <a:tailEnd/>
            </a:ln>
          </p:spPr>
        </p:pic>
        <p:pic>
          <p:nvPicPr>
            <p:cNvPr id="1104" name="Rectangle 1640475"/>
            <p:cNvPicPr>
              <a:picLocks noChangeAspect="1" noChangeArrowheads="1"/>
            </p:cNvPicPr>
            <p:nvPr/>
          </p:nvPicPr>
          <p:blipFill>
            <a:blip r:embed="rId12"/>
            <a:srcRect/>
            <a:stretch>
              <a:fillRect/>
            </a:stretch>
          </p:blipFill>
          <p:spPr bwMode="auto">
            <a:xfrm>
              <a:off x="1319" y="3201"/>
              <a:ext cx="184" cy="184"/>
            </a:xfrm>
            <a:prstGeom prst="rect">
              <a:avLst/>
            </a:prstGeom>
            <a:noFill/>
            <a:ln w="9525">
              <a:noFill/>
              <a:miter lim="800000"/>
              <a:headEnd/>
              <a:tailEnd/>
            </a:ln>
          </p:spPr>
        </p:pic>
        <p:pic>
          <p:nvPicPr>
            <p:cNvPr id="1105" name="Rectangle 1640476"/>
            <p:cNvPicPr>
              <a:picLocks noChangeAspect="1" noChangeArrowheads="1"/>
            </p:cNvPicPr>
            <p:nvPr/>
          </p:nvPicPr>
          <p:blipFill>
            <a:blip r:embed="rId12"/>
            <a:srcRect/>
            <a:stretch>
              <a:fillRect/>
            </a:stretch>
          </p:blipFill>
          <p:spPr bwMode="auto">
            <a:xfrm>
              <a:off x="1247" y="3039"/>
              <a:ext cx="185" cy="184"/>
            </a:xfrm>
            <a:prstGeom prst="rect">
              <a:avLst/>
            </a:prstGeom>
            <a:noFill/>
            <a:ln w="9525">
              <a:noFill/>
              <a:miter lim="800000"/>
              <a:headEnd/>
              <a:tailEnd/>
            </a:ln>
          </p:spPr>
        </p:pic>
        <p:pic>
          <p:nvPicPr>
            <p:cNvPr id="1106" name="Rectangle 1640477"/>
            <p:cNvPicPr>
              <a:picLocks noChangeAspect="1" noChangeArrowheads="1"/>
            </p:cNvPicPr>
            <p:nvPr/>
          </p:nvPicPr>
          <p:blipFill>
            <a:blip r:embed="rId12"/>
            <a:srcRect/>
            <a:stretch>
              <a:fillRect/>
            </a:stretch>
          </p:blipFill>
          <p:spPr bwMode="auto">
            <a:xfrm>
              <a:off x="1360" y="3080"/>
              <a:ext cx="183" cy="184"/>
            </a:xfrm>
            <a:prstGeom prst="rect">
              <a:avLst/>
            </a:prstGeom>
            <a:noFill/>
            <a:ln w="9525">
              <a:noFill/>
              <a:miter lim="800000"/>
              <a:headEnd/>
              <a:tailEnd/>
            </a:ln>
          </p:spPr>
        </p:pic>
        <p:pic>
          <p:nvPicPr>
            <p:cNvPr id="1107" name="Rectangle 1640478"/>
            <p:cNvPicPr>
              <a:picLocks noChangeAspect="1" noChangeArrowheads="1"/>
            </p:cNvPicPr>
            <p:nvPr/>
          </p:nvPicPr>
          <p:blipFill>
            <a:blip r:embed="rId12"/>
            <a:srcRect/>
            <a:stretch>
              <a:fillRect/>
            </a:stretch>
          </p:blipFill>
          <p:spPr bwMode="auto">
            <a:xfrm>
              <a:off x="1851" y="3132"/>
              <a:ext cx="183" cy="184"/>
            </a:xfrm>
            <a:prstGeom prst="rect">
              <a:avLst/>
            </a:prstGeom>
            <a:noFill/>
            <a:ln w="9525">
              <a:noFill/>
              <a:miter lim="800000"/>
              <a:headEnd/>
              <a:tailEnd/>
            </a:ln>
          </p:spPr>
        </p:pic>
        <p:pic>
          <p:nvPicPr>
            <p:cNvPr id="1108" name="Rectangle 1640479"/>
            <p:cNvPicPr>
              <a:picLocks noChangeAspect="1" noChangeArrowheads="1"/>
            </p:cNvPicPr>
            <p:nvPr/>
          </p:nvPicPr>
          <p:blipFill>
            <a:blip r:embed="rId12"/>
            <a:srcRect/>
            <a:stretch>
              <a:fillRect/>
            </a:stretch>
          </p:blipFill>
          <p:spPr bwMode="auto">
            <a:xfrm>
              <a:off x="1534" y="3070"/>
              <a:ext cx="184" cy="184"/>
            </a:xfrm>
            <a:prstGeom prst="rect">
              <a:avLst/>
            </a:prstGeom>
            <a:noFill/>
            <a:ln w="9525">
              <a:noFill/>
              <a:miter lim="800000"/>
              <a:headEnd/>
              <a:tailEnd/>
            </a:ln>
          </p:spPr>
        </p:pic>
        <p:pic>
          <p:nvPicPr>
            <p:cNvPr id="1109" name="Rectangle 1640552"/>
            <p:cNvPicPr>
              <a:picLocks noChangeAspect="1" noChangeArrowheads="1"/>
            </p:cNvPicPr>
            <p:nvPr/>
          </p:nvPicPr>
          <p:blipFill>
            <a:blip r:embed="rId12"/>
            <a:srcRect/>
            <a:stretch>
              <a:fillRect/>
            </a:stretch>
          </p:blipFill>
          <p:spPr bwMode="auto">
            <a:xfrm>
              <a:off x="1100" y="2994"/>
              <a:ext cx="185" cy="184"/>
            </a:xfrm>
            <a:prstGeom prst="rect">
              <a:avLst/>
            </a:prstGeom>
            <a:noFill/>
            <a:ln w="9525">
              <a:noFill/>
              <a:miter lim="800000"/>
              <a:headEnd/>
              <a:tailEnd/>
            </a:ln>
          </p:spPr>
        </p:pic>
        <p:pic>
          <p:nvPicPr>
            <p:cNvPr id="1110" name="Rectangle 1640553"/>
            <p:cNvPicPr>
              <a:picLocks noChangeAspect="1" noChangeArrowheads="1"/>
            </p:cNvPicPr>
            <p:nvPr/>
          </p:nvPicPr>
          <p:blipFill>
            <a:blip r:embed="rId12"/>
            <a:srcRect/>
            <a:stretch>
              <a:fillRect/>
            </a:stretch>
          </p:blipFill>
          <p:spPr bwMode="auto">
            <a:xfrm>
              <a:off x="1666" y="3038"/>
              <a:ext cx="184" cy="184"/>
            </a:xfrm>
            <a:prstGeom prst="rect">
              <a:avLst/>
            </a:prstGeom>
            <a:noFill/>
            <a:ln w="9525">
              <a:noFill/>
              <a:miter lim="800000"/>
              <a:headEnd/>
              <a:tailEnd/>
            </a:ln>
          </p:spPr>
        </p:pic>
      </p:grpSp>
      <p:sp>
        <p:nvSpPr>
          <p:cNvPr id="1047" name="TextBox 1640554"/>
          <p:cNvSpPr txBox="1">
            <a:spLocks noChangeArrowheads="1"/>
          </p:cNvSpPr>
          <p:nvPr/>
        </p:nvSpPr>
        <p:spPr bwMode="auto">
          <a:xfrm>
            <a:off x="785813" y="1179513"/>
            <a:ext cx="1619250" cy="646112"/>
          </a:xfrm>
          <a:prstGeom prst="rect">
            <a:avLst/>
          </a:prstGeom>
          <a:noFill/>
          <a:ln w="9525">
            <a:noFill/>
            <a:miter lim="800000"/>
            <a:headEnd/>
            <a:tailEnd/>
          </a:ln>
        </p:spPr>
        <p:txBody>
          <a:bodyPr>
            <a:spAutoFit/>
          </a:bodyPr>
          <a:lstStyle/>
          <a:p>
            <a:pPr algn="ctr"/>
            <a:r>
              <a:rPr lang="en-US"/>
              <a:t>76</a:t>
            </a:r>
          </a:p>
          <a:p>
            <a:pPr algn="ctr"/>
            <a:r>
              <a:rPr lang="en-US"/>
              <a:t>$1,320/PC</a:t>
            </a:r>
          </a:p>
        </p:txBody>
      </p:sp>
      <p:sp>
        <p:nvSpPr>
          <p:cNvPr id="1048" name="TextBox 1640555"/>
          <p:cNvSpPr txBox="1">
            <a:spLocks noChangeArrowheads="1"/>
          </p:cNvSpPr>
          <p:nvPr/>
        </p:nvSpPr>
        <p:spPr bwMode="auto">
          <a:xfrm>
            <a:off x="2906713" y="1179513"/>
            <a:ext cx="1387475" cy="646112"/>
          </a:xfrm>
          <a:prstGeom prst="rect">
            <a:avLst/>
          </a:prstGeom>
          <a:noFill/>
          <a:ln w="9525">
            <a:noFill/>
            <a:miter lim="800000"/>
            <a:headEnd/>
            <a:tailEnd/>
          </a:ln>
        </p:spPr>
        <p:txBody>
          <a:bodyPr>
            <a:spAutoFit/>
          </a:bodyPr>
          <a:lstStyle/>
          <a:p>
            <a:pPr algn="ctr"/>
            <a:r>
              <a:rPr lang="en-US"/>
              <a:t>172</a:t>
            </a:r>
          </a:p>
          <a:p>
            <a:pPr algn="ctr"/>
            <a:r>
              <a:rPr lang="en-US"/>
              <a:t>$580/PC</a:t>
            </a:r>
          </a:p>
        </p:txBody>
      </p:sp>
      <p:sp>
        <p:nvSpPr>
          <p:cNvPr id="1049" name="TextBox 1640556"/>
          <p:cNvSpPr txBox="1">
            <a:spLocks noChangeArrowheads="1"/>
          </p:cNvSpPr>
          <p:nvPr/>
        </p:nvSpPr>
        <p:spPr bwMode="auto">
          <a:xfrm>
            <a:off x="5083175" y="1179513"/>
            <a:ext cx="1265238" cy="646112"/>
          </a:xfrm>
          <a:prstGeom prst="rect">
            <a:avLst/>
          </a:prstGeom>
          <a:noFill/>
          <a:ln w="9525">
            <a:noFill/>
            <a:miter lim="800000"/>
            <a:headEnd/>
            <a:tailEnd/>
          </a:ln>
        </p:spPr>
        <p:txBody>
          <a:bodyPr>
            <a:spAutoFit/>
          </a:bodyPr>
          <a:lstStyle/>
          <a:p>
            <a:pPr algn="ctr"/>
            <a:r>
              <a:rPr lang="en-US"/>
              <a:t>442</a:t>
            </a:r>
          </a:p>
          <a:p>
            <a:pPr algn="ctr"/>
            <a:r>
              <a:rPr lang="en-US"/>
              <a:t>$230/PC</a:t>
            </a:r>
          </a:p>
        </p:txBody>
      </p:sp>
      <p:sp>
        <p:nvSpPr>
          <p:cNvPr id="529491" name="TextBox 1640495"/>
          <p:cNvSpPr txBox="1">
            <a:spLocks noChangeArrowheads="1"/>
          </p:cNvSpPr>
          <p:nvPr/>
        </p:nvSpPr>
        <p:spPr bwMode="auto">
          <a:xfrm>
            <a:off x="142875" y="1690688"/>
            <a:ext cx="544513" cy="307975"/>
          </a:xfrm>
          <a:prstGeom prst="rect">
            <a:avLst/>
          </a:prstGeom>
          <a:noFill/>
          <a:ln w="9525">
            <a:noFill/>
            <a:miter lim="800000"/>
            <a:headEnd/>
            <a:tailEnd/>
          </a:ln>
        </p:spPr>
        <p:txBody>
          <a:bodyPr>
            <a:spAutoFit/>
          </a:bodyPr>
          <a:lstStyle/>
          <a:p>
            <a:r>
              <a:rPr lang="en-US" sz="1400">
                <a:solidFill>
                  <a:srgbClr val="FFFFFF"/>
                </a:solidFill>
              </a:rPr>
              <a:t>600</a:t>
            </a:r>
          </a:p>
        </p:txBody>
      </p:sp>
      <p:sp>
        <p:nvSpPr>
          <p:cNvPr id="529492" name="Rounded Rectangle 138261"/>
          <p:cNvSpPr>
            <a:spLocks noChangeArrowheads="1"/>
          </p:cNvSpPr>
          <p:nvPr/>
        </p:nvSpPr>
        <p:spPr bwMode="blackWhite">
          <a:xfrm>
            <a:off x="5432425" y="4999038"/>
            <a:ext cx="3294063" cy="1235075"/>
          </a:xfrm>
          <a:prstGeom prst="roundRect">
            <a:avLst>
              <a:gd name="adj" fmla="val 16667"/>
            </a:avLst>
          </a:prstGeom>
          <a:solidFill>
            <a:schemeClr val="bg2">
              <a:alpha val="39999"/>
            </a:schemeClr>
          </a:solidFill>
          <a:ln w="9525">
            <a:noFill/>
            <a:round/>
            <a:headEnd/>
            <a:tailEnd/>
          </a:ln>
        </p:spPr>
        <p:txBody>
          <a:bodyPr wrap="none" anchor="ctr"/>
          <a:lstStyle/>
          <a:p>
            <a:pPr marL="233363" indent="-233363">
              <a:spcBef>
                <a:spcPct val="15000"/>
              </a:spcBef>
              <a:buSzPct val="95000"/>
              <a:buFont typeface="Arial" charset="0"/>
              <a:buChar char="•"/>
            </a:pPr>
            <a:endParaRPr lang="en-US">
              <a:solidFill>
                <a:srgbClr val="FFFFFF"/>
              </a:solidFill>
            </a:endParaRPr>
          </a:p>
        </p:txBody>
      </p:sp>
      <p:sp>
        <p:nvSpPr>
          <p:cNvPr id="529493" name="Text Box 85"/>
          <p:cNvSpPr txBox="1">
            <a:spLocks noChangeArrowheads="1"/>
          </p:cNvSpPr>
          <p:nvPr/>
        </p:nvSpPr>
        <p:spPr bwMode="auto">
          <a:xfrm>
            <a:off x="5472113" y="5040313"/>
            <a:ext cx="2892425" cy="923925"/>
          </a:xfrm>
          <a:prstGeom prst="rect">
            <a:avLst/>
          </a:prstGeom>
          <a:noFill/>
          <a:ln w="9525" algn="ctr">
            <a:noFill/>
            <a:miter lim="800000"/>
            <a:headEnd/>
            <a:tailEnd/>
          </a:ln>
          <a:effectLst/>
        </p:spPr>
        <p:txBody>
          <a:bodyPr wrap="none">
            <a:spAutoFit/>
          </a:bodyPr>
          <a:lstStyle/>
          <a:p>
            <a:pPr marL="409575" indent="-409575">
              <a:buFont typeface="Wingdings 2" pitchFamily="18" charset="2"/>
              <a:buBlip>
                <a:blip r:embed="rId13"/>
              </a:buBlip>
              <a:defRPr/>
            </a:pPr>
            <a:r>
              <a:rPr lang="en-US">
                <a:effectLst>
                  <a:outerShdw blurRad="38100" dist="38100" dir="2700000" algn="tl">
                    <a:srgbClr val="000000"/>
                  </a:outerShdw>
                </a:effectLst>
                <a:cs typeface="+mn-cs"/>
              </a:rPr>
              <a:t>Improve IT efficiency</a:t>
            </a:r>
          </a:p>
          <a:p>
            <a:pPr marL="409575" indent="-409575">
              <a:buFont typeface="Wingdings 2" pitchFamily="18" charset="2"/>
              <a:buBlip>
                <a:blip r:embed="rId13"/>
              </a:buBlip>
              <a:defRPr/>
            </a:pPr>
            <a:r>
              <a:rPr lang="en-US">
                <a:effectLst>
                  <a:outerShdw blurRad="38100" dist="38100" dir="2700000" algn="tl">
                    <a:srgbClr val="000000"/>
                  </a:outerShdw>
                </a:effectLst>
                <a:cs typeface="+mn-cs"/>
              </a:rPr>
              <a:t>Increase agility</a:t>
            </a:r>
          </a:p>
          <a:p>
            <a:pPr marL="409575" indent="-409575">
              <a:buFont typeface="Wingdings 2" pitchFamily="18" charset="2"/>
              <a:buBlip>
                <a:blip r:embed="rId13"/>
              </a:buBlip>
              <a:defRPr/>
            </a:pPr>
            <a:r>
              <a:rPr lang="en-US">
                <a:effectLst>
                  <a:outerShdw blurRad="38100" dist="38100" dir="2700000" algn="tl">
                    <a:srgbClr val="000000"/>
                  </a:outerShdw>
                </a:effectLst>
                <a:cs typeface="+mn-cs"/>
              </a:rPr>
              <a:t>Shift investment mix</a:t>
            </a:r>
          </a:p>
        </p:txBody>
      </p:sp>
      <p:grpSp>
        <p:nvGrpSpPr>
          <p:cNvPr id="4" name="Group 86"/>
          <p:cNvGrpSpPr>
            <a:grpSpLocks/>
          </p:cNvGrpSpPr>
          <p:nvPr/>
        </p:nvGrpSpPr>
        <p:grpSpPr bwMode="auto">
          <a:xfrm>
            <a:off x="4973638" y="1884363"/>
            <a:ext cx="1473200" cy="2274887"/>
            <a:chOff x="3290" y="1187"/>
            <a:chExt cx="974" cy="1433"/>
          </a:xfrm>
        </p:grpSpPr>
        <p:pic>
          <p:nvPicPr>
            <p:cNvPr id="1076" name="Rectangle 1640461"/>
            <p:cNvPicPr>
              <a:picLocks noChangeAspect="1" noChangeArrowheads="1"/>
            </p:cNvPicPr>
            <p:nvPr/>
          </p:nvPicPr>
          <p:blipFill>
            <a:blip r:embed="rId12"/>
            <a:srcRect/>
            <a:stretch>
              <a:fillRect/>
            </a:stretch>
          </p:blipFill>
          <p:spPr bwMode="auto">
            <a:xfrm>
              <a:off x="3688" y="2363"/>
              <a:ext cx="184" cy="184"/>
            </a:xfrm>
            <a:prstGeom prst="rect">
              <a:avLst/>
            </a:prstGeom>
            <a:noFill/>
            <a:ln w="9525">
              <a:noFill/>
              <a:miter lim="800000"/>
              <a:headEnd/>
              <a:tailEnd/>
            </a:ln>
          </p:spPr>
        </p:pic>
        <p:pic>
          <p:nvPicPr>
            <p:cNvPr id="1077" name="Rectangle 1640462"/>
            <p:cNvPicPr>
              <a:picLocks noChangeAspect="1" noChangeArrowheads="1"/>
            </p:cNvPicPr>
            <p:nvPr/>
          </p:nvPicPr>
          <p:blipFill>
            <a:blip r:embed="rId12"/>
            <a:srcRect/>
            <a:stretch>
              <a:fillRect/>
            </a:stretch>
          </p:blipFill>
          <p:spPr bwMode="auto">
            <a:xfrm>
              <a:off x="3601" y="1880"/>
              <a:ext cx="184" cy="184"/>
            </a:xfrm>
            <a:prstGeom prst="rect">
              <a:avLst/>
            </a:prstGeom>
            <a:noFill/>
            <a:ln w="9525">
              <a:noFill/>
              <a:miter lim="800000"/>
              <a:headEnd/>
              <a:tailEnd/>
            </a:ln>
          </p:spPr>
        </p:pic>
        <p:pic>
          <p:nvPicPr>
            <p:cNvPr id="1078" name="Rectangle 1640463"/>
            <p:cNvPicPr>
              <a:picLocks noChangeAspect="1" noChangeArrowheads="1"/>
            </p:cNvPicPr>
            <p:nvPr/>
          </p:nvPicPr>
          <p:blipFill>
            <a:blip r:embed="rId12"/>
            <a:srcRect/>
            <a:stretch>
              <a:fillRect/>
            </a:stretch>
          </p:blipFill>
          <p:spPr bwMode="auto">
            <a:xfrm>
              <a:off x="3601" y="2050"/>
              <a:ext cx="184" cy="184"/>
            </a:xfrm>
            <a:prstGeom prst="rect">
              <a:avLst/>
            </a:prstGeom>
            <a:noFill/>
            <a:ln w="9525">
              <a:noFill/>
              <a:miter lim="800000"/>
              <a:headEnd/>
              <a:tailEnd/>
            </a:ln>
          </p:spPr>
        </p:pic>
        <p:pic>
          <p:nvPicPr>
            <p:cNvPr id="1079" name="Rectangle 1640464"/>
            <p:cNvPicPr>
              <a:picLocks noChangeAspect="1" noChangeArrowheads="1"/>
            </p:cNvPicPr>
            <p:nvPr/>
          </p:nvPicPr>
          <p:blipFill>
            <a:blip r:embed="rId12"/>
            <a:srcRect/>
            <a:stretch>
              <a:fillRect/>
            </a:stretch>
          </p:blipFill>
          <p:spPr bwMode="auto">
            <a:xfrm>
              <a:off x="3758" y="2168"/>
              <a:ext cx="184" cy="184"/>
            </a:xfrm>
            <a:prstGeom prst="rect">
              <a:avLst/>
            </a:prstGeom>
            <a:noFill/>
            <a:ln w="9525">
              <a:noFill/>
              <a:miter lim="800000"/>
              <a:headEnd/>
              <a:tailEnd/>
            </a:ln>
          </p:spPr>
        </p:pic>
        <p:pic>
          <p:nvPicPr>
            <p:cNvPr id="1080" name="Rectangle 1640480"/>
            <p:cNvPicPr>
              <a:picLocks noChangeAspect="1" noChangeArrowheads="1"/>
            </p:cNvPicPr>
            <p:nvPr/>
          </p:nvPicPr>
          <p:blipFill>
            <a:blip r:embed="rId12"/>
            <a:srcRect/>
            <a:stretch>
              <a:fillRect/>
            </a:stretch>
          </p:blipFill>
          <p:spPr bwMode="auto">
            <a:xfrm>
              <a:off x="3520" y="1484"/>
              <a:ext cx="185" cy="184"/>
            </a:xfrm>
            <a:prstGeom prst="rect">
              <a:avLst/>
            </a:prstGeom>
            <a:noFill/>
            <a:ln w="9525">
              <a:noFill/>
              <a:miter lim="800000"/>
              <a:headEnd/>
              <a:tailEnd/>
            </a:ln>
          </p:spPr>
        </p:pic>
        <p:pic>
          <p:nvPicPr>
            <p:cNvPr id="1081" name="Rectangle 1640482"/>
            <p:cNvPicPr>
              <a:picLocks noChangeAspect="1" noChangeArrowheads="1"/>
            </p:cNvPicPr>
            <p:nvPr/>
          </p:nvPicPr>
          <p:blipFill>
            <a:blip r:embed="rId12"/>
            <a:srcRect/>
            <a:stretch>
              <a:fillRect/>
            </a:stretch>
          </p:blipFill>
          <p:spPr bwMode="auto">
            <a:xfrm>
              <a:off x="3417" y="2436"/>
              <a:ext cx="183" cy="184"/>
            </a:xfrm>
            <a:prstGeom prst="rect">
              <a:avLst/>
            </a:prstGeom>
            <a:noFill/>
            <a:ln w="9525">
              <a:noFill/>
              <a:miter lim="800000"/>
              <a:headEnd/>
              <a:tailEnd/>
            </a:ln>
          </p:spPr>
        </p:pic>
        <p:pic>
          <p:nvPicPr>
            <p:cNvPr id="1082" name="Rectangle 1640483"/>
            <p:cNvPicPr>
              <a:picLocks noChangeAspect="1" noChangeArrowheads="1"/>
            </p:cNvPicPr>
            <p:nvPr/>
          </p:nvPicPr>
          <p:blipFill>
            <a:blip r:embed="rId12"/>
            <a:srcRect/>
            <a:stretch>
              <a:fillRect/>
            </a:stretch>
          </p:blipFill>
          <p:spPr bwMode="auto">
            <a:xfrm>
              <a:off x="3468" y="1727"/>
              <a:ext cx="183" cy="184"/>
            </a:xfrm>
            <a:prstGeom prst="rect">
              <a:avLst/>
            </a:prstGeom>
            <a:noFill/>
            <a:ln w="9525">
              <a:noFill/>
              <a:miter lim="800000"/>
              <a:headEnd/>
              <a:tailEnd/>
            </a:ln>
          </p:spPr>
        </p:pic>
        <p:pic>
          <p:nvPicPr>
            <p:cNvPr id="1083" name="Rectangle 1640484"/>
            <p:cNvPicPr>
              <a:picLocks noChangeAspect="1" noChangeArrowheads="1"/>
            </p:cNvPicPr>
            <p:nvPr/>
          </p:nvPicPr>
          <p:blipFill>
            <a:blip r:embed="rId12"/>
            <a:srcRect/>
            <a:stretch>
              <a:fillRect/>
            </a:stretch>
          </p:blipFill>
          <p:spPr bwMode="auto">
            <a:xfrm>
              <a:off x="3782" y="1895"/>
              <a:ext cx="185" cy="184"/>
            </a:xfrm>
            <a:prstGeom prst="rect">
              <a:avLst/>
            </a:prstGeom>
            <a:noFill/>
            <a:ln w="9525">
              <a:noFill/>
              <a:miter lim="800000"/>
              <a:headEnd/>
              <a:tailEnd/>
            </a:ln>
          </p:spPr>
        </p:pic>
        <p:pic>
          <p:nvPicPr>
            <p:cNvPr id="1084" name="Rectangle 1640485"/>
            <p:cNvPicPr>
              <a:picLocks noChangeAspect="1" noChangeArrowheads="1"/>
            </p:cNvPicPr>
            <p:nvPr/>
          </p:nvPicPr>
          <p:blipFill>
            <a:blip r:embed="rId12"/>
            <a:srcRect/>
            <a:stretch>
              <a:fillRect/>
            </a:stretch>
          </p:blipFill>
          <p:spPr bwMode="auto">
            <a:xfrm>
              <a:off x="3719" y="1668"/>
              <a:ext cx="184" cy="184"/>
            </a:xfrm>
            <a:prstGeom prst="rect">
              <a:avLst/>
            </a:prstGeom>
            <a:noFill/>
            <a:ln w="9525">
              <a:noFill/>
              <a:miter lim="800000"/>
              <a:headEnd/>
              <a:tailEnd/>
            </a:ln>
          </p:spPr>
        </p:pic>
        <p:pic>
          <p:nvPicPr>
            <p:cNvPr id="1085" name="Rectangle 1640486"/>
            <p:cNvPicPr>
              <a:picLocks noChangeAspect="1" noChangeArrowheads="1"/>
            </p:cNvPicPr>
            <p:nvPr/>
          </p:nvPicPr>
          <p:blipFill>
            <a:blip r:embed="rId12"/>
            <a:srcRect/>
            <a:stretch>
              <a:fillRect/>
            </a:stretch>
          </p:blipFill>
          <p:spPr bwMode="auto">
            <a:xfrm>
              <a:off x="3980" y="2424"/>
              <a:ext cx="184" cy="184"/>
            </a:xfrm>
            <a:prstGeom prst="rect">
              <a:avLst/>
            </a:prstGeom>
            <a:noFill/>
            <a:ln w="9525">
              <a:noFill/>
              <a:miter lim="800000"/>
              <a:headEnd/>
              <a:tailEnd/>
            </a:ln>
          </p:spPr>
        </p:pic>
        <p:pic>
          <p:nvPicPr>
            <p:cNvPr id="1086" name="Rectangle 1640487"/>
            <p:cNvPicPr>
              <a:picLocks noChangeAspect="1" noChangeArrowheads="1"/>
            </p:cNvPicPr>
            <p:nvPr/>
          </p:nvPicPr>
          <p:blipFill>
            <a:blip r:embed="rId12"/>
            <a:srcRect/>
            <a:stretch>
              <a:fillRect/>
            </a:stretch>
          </p:blipFill>
          <p:spPr bwMode="auto">
            <a:xfrm>
              <a:off x="3460" y="2122"/>
              <a:ext cx="185" cy="184"/>
            </a:xfrm>
            <a:prstGeom prst="rect">
              <a:avLst/>
            </a:prstGeom>
            <a:noFill/>
            <a:ln w="9525">
              <a:noFill/>
              <a:miter lim="800000"/>
              <a:headEnd/>
              <a:tailEnd/>
            </a:ln>
          </p:spPr>
        </p:pic>
        <p:pic>
          <p:nvPicPr>
            <p:cNvPr id="1087" name="Rectangle 1640488"/>
            <p:cNvPicPr>
              <a:picLocks noChangeAspect="1" noChangeArrowheads="1"/>
            </p:cNvPicPr>
            <p:nvPr/>
          </p:nvPicPr>
          <p:blipFill>
            <a:blip r:embed="rId12"/>
            <a:srcRect/>
            <a:stretch>
              <a:fillRect/>
            </a:stretch>
          </p:blipFill>
          <p:spPr bwMode="auto">
            <a:xfrm>
              <a:off x="3476" y="1971"/>
              <a:ext cx="184" cy="184"/>
            </a:xfrm>
            <a:prstGeom prst="rect">
              <a:avLst/>
            </a:prstGeom>
            <a:noFill/>
            <a:ln w="9525">
              <a:noFill/>
              <a:miter lim="800000"/>
              <a:headEnd/>
              <a:tailEnd/>
            </a:ln>
          </p:spPr>
        </p:pic>
        <p:pic>
          <p:nvPicPr>
            <p:cNvPr id="1088" name="Rectangle 1640489"/>
            <p:cNvPicPr>
              <a:picLocks noChangeAspect="1" noChangeArrowheads="1"/>
            </p:cNvPicPr>
            <p:nvPr/>
          </p:nvPicPr>
          <p:blipFill>
            <a:blip r:embed="rId12"/>
            <a:srcRect/>
            <a:stretch>
              <a:fillRect/>
            </a:stretch>
          </p:blipFill>
          <p:spPr bwMode="auto">
            <a:xfrm>
              <a:off x="3530" y="2260"/>
              <a:ext cx="184" cy="184"/>
            </a:xfrm>
            <a:prstGeom prst="rect">
              <a:avLst/>
            </a:prstGeom>
            <a:noFill/>
            <a:ln w="9525">
              <a:noFill/>
              <a:miter lim="800000"/>
              <a:headEnd/>
              <a:tailEnd/>
            </a:ln>
          </p:spPr>
        </p:pic>
        <p:pic>
          <p:nvPicPr>
            <p:cNvPr id="1089" name="Rectangle 1640491"/>
            <p:cNvPicPr>
              <a:picLocks noChangeAspect="1" noChangeArrowheads="1"/>
            </p:cNvPicPr>
            <p:nvPr/>
          </p:nvPicPr>
          <p:blipFill>
            <a:blip r:embed="rId12"/>
            <a:srcRect/>
            <a:stretch>
              <a:fillRect/>
            </a:stretch>
          </p:blipFill>
          <p:spPr bwMode="auto">
            <a:xfrm>
              <a:off x="4000" y="1863"/>
              <a:ext cx="184" cy="184"/>
            </a:xfrm>
            <a:prstGeom prst="rect">
              <a:avLst/>
            </a:prstGeom>
            <a:noFill/>
            <a:ln w="9525">
              <a:noFill/>
              <a:miter lim="800000"/>
              <a:headEnd/>
              <a:tailEnd/>
            </a:ln>
          </p:spPr>
        </p:pic>
        <p:pic>
          <p:nvPicPr>
            <p:cNvPr id="1090" name="Rectangle 1640492"/>
            <p:cNvPicPr>
              <a:picLocks noChangeAspect="1" noChangeArrowheads="1"/>
            </p:cNvPicPr>
            <p:nvPr/>
          </p:nvPicPr>
          <p:blipFill>
            <a:blip r:embed="rId12"/>
            <a:srcRect/>
            <a:stretch>
              <a:fillRect/>
            </a:stretch>
          </p:blipFill>
          <p:spPr bwMode="auto">
            <a:xfrm>
              <a:off x="3891" y="2039"/>
              <a:ext cx="183" cy="184"/>
            </a:xfrm>
            <a:prstGeom prst="rect">
              <a:avLst/>
            </a:prstGeom>
            <a:noFill/>
            <a:ln w="9525">
              <a:noFill/>
              <a:miter lim="800000"/>
              <a:headEnd/>
              <a:tailEnd/>
            </a:ln>
          </p:spPr>
        </p:pic>
        <p:pic>
          <p:nvPicPr>
            <p:cNvPr id="1091" name="Rectangle 1640493"/>
            <p:cNvPicPr>
              <a:picLocks noChangeAspect="1" noChangeArrowheads="1"/>
            </p:cNvPicPr>
            <p:nvPr/>
          </p:nvPicPr>
          <p:blipFill>
            <a:blip r:embed="rId12"/>
            <a:srcRect/>
            <a:stretch>
              <a:fillRect/>
            </a:stretch>
          </p:blipFill>
          <p:spPr bwMode="auto">
            <a:xfrm>
              <a:off x="4080" y="2118"/>
              <a:ext cx="184" cy="184"/>
            </a:xfrm>
            <a:prstGeom prst="rect">
              <a:avLst/>
            </a:prstGeom>
            <a:noFill/>
            <a:ln w="9525">
              <a:noFill/>
              <a:miter lim="800000"/>
              <a:headEnd/>
              <a:tailEnd/>
            </a:ln>
          </p:spPr>
        </p:pic>
        <p:pic>
          <p:nvPicPr>
            <p:cNvPr id="1092" name="Rectangle 1640549"/>
            <p:cNvPicPr>
              <a:picLocks noChangeAspect="1" noChangeArrowheads="1"/>
            </p:cNvPicPr>
            <p:nvPr/>
          </p:nvPicPr>
          <p:blipFill>
            <a:blip r:embed="rId12"/>
            <a:srcRect/>
            <a:stretch>
              <a:fillRect/>
            </a:stretch>
          </p:blipFill>
          <p:spPr bwMode="auto">
            <a:xfrm>
              <a:off x="3290" y="2080"/>
              <a:ext cx="185" cy="184"/>
            </a:xfrm>
            <a:prstGeom prst="rect">
              <a:avLst/>
            </a:prstGeom>
            <a:noFill/>
            <a:ln w="9525">
              <a:noFill/>
              <a:miter lim="800000"/>
              <a:headEnd/>
              <a:tailEnd/>
            </a:ln>
          </p:spPr>
        </p:pic>
        <p:pic>
          <p:nvPicPr>
            <p:cNvPr id="1093" name="Rectangle 1640486"/>
            <p:cNvPicPr>
              <a:picLocks noChangeAspect="1" noChangeArrowheads="1"/>
            </p:cNvPicPr>
            <p:nvPr/>
          </p:nvPicPr>
          <p:blipFill>
            <a:blip r:embed="rId12"/>
            <a:srcRect/>
            <a:stretch>
              <a:fillRect/>
            </a:stretch>
          </p:blipFill>
          <p:spPr bwMode="auto">
            <a:xfrm>
              <a:off x="3816" y="1484"/>
              <a:ext cx="184" cy="184"/>
            </a:xfrm>
            <a:prstGeom prst="rect">
              <a:avLst/>
            </a:prstGeom>
            <a:noFill/>
            <a:ln w="9525">
              <a:noFill/>
              <a:miter lim="800000"/>
              <a:headEnd/>
              <a:tailEnd/>
            </a:ln>
          </p:spPr>
        </p:pic>
        <p:pic>
          <p:nvPicPr>
            <p:cNvPr id="1094" name="Rectangle 1640485"/>
            <p:cNvPicPr>
              <a:picLocks noChangeAspect="1" noChangeArrowheads="1"/>
            </p:cNvPicPr>
            <p:nvPr/>
          </p:nvPicPr>
          <p:blipFill>
            <a:blip r:embed="rId12"/>
            <a:srcRect/>
            <a:stretch>
              <a:fillRect/>
            </a:stretch>
          </p:blipFill>
          <p:spPr bwMode="auto">
            <a:xfrm>
              <a:off x="3987" y="1630"/>
              <a:ext cx="184" cy="184"/>
            </a:xfrm>
            <a:prstGeom prst="rect">
              <a:avLst/>
            </a:prstGeom>
            <a:noFill/>
            <a:ln w="9525">
              <a:noFill/>
              <a:miter lim="800000"/>
              <a:headEnd/>
              <a:tailEnd/>
            </a:ln>
          </p:spPr>
        </p:pic>
        <p:pic>
          <p:nvPicPr>
            <p:cNvPr id="1095" name="Rectangle 1640485"/>
            <p:cNvPicPr>
              <a:picLocks noChangeAspect="1" noChangeArrowheads="1"/>
            </p:cNvPicPr>
            <p:nvPr/>
          </p:nvPicPr>
          <p:blipFill>
            <a:blip r:embed="rId12"/>
            <a:srcRect/>
            <a:stretch>
              <a:fillRect/>
            </a:stretch>
          </p:blipFill>
          <p:spPr bwMode="auto">
            <a:xfrm>
              <a:off x="3634" y="1279"/>
              <a:ext cx="184" cy="184"/>
            </a:xfrm>
            <a:prstGeom prst="rect">
              <a:avLst/>
            </a:prstGeom>
            <a:noFill/>
            <a:ln w="9525">
              <a:noFill/>
              <a:miter lim="800000"/>
              <a:headEnd/>
              <a:tailEnd/>
            </a:ln>
          </p:spPr>
        </p:pic>
        <p:pic>
          <p:nvPicPr>
            <p:cNvPr id="1096" name="Rectangle 1640486"/>
            <p:cNvPicPr>
              <a:picLocks noChangeAspect="1" noChangeArrowheads="1"/>
            </p:cNvPicPr>
            <p:nvPr/>
          </p:nvPicPr>
          <p:blipFill>
            <a:blip r:embed="rId12"/>
            <a:srcRect/>
            <a:stretch>
              <a:fillRect/>
            </a:stretch>
          </p:blipFill>
          <p:spPr bwMode="auto">
            <a:xfrm>
              <a:off x="3874" y="1187"/>
              <a:ext cx="184" cy="184"/>
            </a:xfrm>
            <a:prstGeom prst="rect">
              <a:avLst/>
            </a:prstGeom>
            <a:noFill/>
            <a:ln w="9525">
              <a:noFill/>
              <a:miter lim="800000"/>
              <a:headEnd/>
              <a:tailEnd/>
            </a:ln>
          </p:spPr>
        </p:pic>
      </p:grpSp>
      <p:sp>
        <p:nvSpPr>
          <p:cNvPr id="1054" name="Text Box 108"/>
          <p:cNvSpPr txBox="1">
            <a:spLocks noChangeArrowheads="1"/>
          </p:cNvSpPr>
          <p:nvPr/>
        </p:nvSpPr>
        <p:spPr bwMode="auto">
          <a:xfrm>
            <a:off x="109538" y="6300788"/>
            <a:ext cx="2963862" cy="436562"/>
          </a:xfrm>
          <a:prstGeom prst="rect">
            <a:avLst/>
          </a:prstGeom>
          <a:noFill/>
          <a:ln w="12700">
            <a:noFill/>
            <a:miter lim="800000"/>
            <a:headEnd/>
            <a:tailEnd/>
          </a:ln>
        </p:spPr>
        <p:txBody>
          <a:bodyPr wrap="none" lIns="63500" tIns="63500" rIns="63500" bIns="63500" anchor="b">
            <a:spAutoFit/>
          </a:bodyPr>
          <a:lstStyle/>
          <a:p>
            <a:pPr marL="234950" indent="-234950">
              <a:tabLst>
                <a:tab pos="377825" algn="l"/>
                <a:tab pos="534988" algn="l"/>
              </a:tabLst>
            </a:pPr>
            <a:r>
              <a:rPr lang="en-US" sz="1000">
                <a:latin typeface="Segoe UI" pitchFamily="34" charset="0"/>
              </a:rPr>
              <a:t>Note:	$/PC represent annual IT labor per PC</a:t>
            </a:r>
          </a:p>
          <a:p>
            <a:pPr marL="234950" indent="-234950">
              <a:tabLst>
                <a:tab pos="377825" algn="l"/>
                <a:tab pos="534988" algn="l"/>
              </a:tabLst>
            </a:pPr>
            <a:r>
              <a:rPr lang="en-US" sz="1000">
                <a:latin typeface="Segoe UI" pitchFamily="34" charset="0"/>
              </a:rPr>
              <a:t>Source:	IDC, 2006; Microsoft studies, 2005-06 </a:t>
            </a:r>
          </a:p>
        </p:txBody>
      </p:sp>
      <p:grpSp>
        <p:nvGrpSpPr>
          <p:cNvPr id="5" name="Group 109"/>
          <p:cNvGrpSpPr>
            <a:grpSpLocks/>
          </p:cNvGrpSpPr>
          <p:nvPr/>
        </p:nvGrpSpPr>
        <p:grpSpPr bwMode="auto">
          <a:xfrm>
            <a:off x="6845300" y="2228850"/>
            <a:ext cx="2020888" cy="1817688"/>
            <a:chOff x="4528" y="1460"/>
            <a:chExt cx="1336" cy="1145"/>
          </a:xfrm>
        </p:grpSpPr>
        <p:pic>
          <p:nvPicPr>
            <p:cNvPr id="1071" name="Picture 110"/>
            <p:cNvPicPr>
              <a:picLocks noChangeAspect="1" noChangeArrowheads="1"/>
            </p:cNvPicPr>
            <p:nvPr/>
          </p:nvPicPr>
          <p:blipFill>
            <a:blip r:embed="rId14"/>
            <a:srcRect/>
            <a:stretch>
              <a:fillRect/>
            </a:stretch>
          </p:blipFill>
          <p:spPr bwMode="auto">
            <a:xfrm>
              <a:off x="4528" y="1460"/>
              <a:ext cx="1336" cy="1145"/>
            </a:xfrm>
            <a:prstGeom prst="rect">
              <a:avLst/>
            </a:prstGeom>
            <a:noFill/>
            <a:ln w="9525" algn="ctr">
              <a:noFill/>
              <a:miter lim="800000"/>
              <a:headEnd/>
              <a:tailEnd/>
            </a:ln>
          </p:spPr>
        </p:pic>
        <p:sp>
          <p:nvSpPr>
            <p:cNvPr id="1072" name="Text Box 111"/>
            <p:cNvSpPr txBox="1">
              <a:spLocks noChangeArrowheads="1"/>
            </p:cNvSpPr>
            <p:nvPr/>
          </p:nvSpPr>
          <p:spPr bwMode="auto">
            <a:xfrm>
              <a:off x="4760" y="1798"/>
              <a:ext cx="479" cy="252"/>
            </a:xfrm>
            <a:prstGeom prst="rect">
              <a:avLst/>
            </a:prstGeom>
            <a:noFill/>
            <a:ln w="9525" algn="ctr">
              <a:noFill/>
              <a:miter lim="800000"/>
              <a:headEnd/>
              <a:tailEnd/>
            </a:ln>
          </p:spPr>
          <p:txBody>
            <a:bodyPr wrap="none">
              <a:spAutoFit/>
            </a:bodyPr>
            <a:lstStyle/>
            <a:p>
              <a:pPr>
                <a:buFont typeface="Wingdings 2" pitchFamily="18" charset="2"/>
                <a:buNone/>
              </a:pPr>
              <a:r>
                <a:rPr lang="en-US" sz="1000"/>
                <a:t>Plan /</a:t>
              </a:r>
              <a:br>
                <a:rPr lang="en-US" sz="1000"/>
              </a:br>
              <a:r>
                <a:rPr lang="en-US" sz="1000"/>
                <a:t>Optimize</a:t>
              </a:r>
            </a:p>
          </p:txBody>
        </p:sp>
        <p:sp>
          <p:nvSpPr>
            <p:cNvPr id="1073" name="Text Box 112"/>
            <p:cNvSpPr txBox="1">
              <a:spLocks noChangeArrowheads="1"/>
            </p:cNvSpPr>
            <p:nvPr/>
          </p:nvSpPr>
          <p:spPr bwMode="auto">
            <a:xfrm>
              <a:off x="5177" y="1733"/>
              <a:ext cx="433" cy="155"/>
            </a:xfrm>
            <a:prstGeom prst="rect">
              <a:avLst/>
            </a:prstGeom>
            <a:noFill/>
            <a:ln w="9525" algn="ctr">
              <a:noFill/>
              <a:miter lim="800000"/>
              <a:headEnd/>
              <a:tailEnd/>
            </a:ln>
          </p:spPr>
          <p:txBody>
            <a:bodyPr wrap="none">
              <a:spAutoFit/>
            </a:bodyPr>
            <a:lstStyle/>
            <a:p>
              <a:pPr marL="409575" indent="-409575">
                <a:buFont typeface="Wingdings 2" pitchFamily="18" charset="2"/>
                <a:buNone/>
              </a:pPr>
              <a:r>
                <a:rPr lang="en-US" sz="1000">
                  <a:solidFill>
                    <a:schemeClr val="bg2"/>
                  </a:solidFill>
                </a:rPr>
                <a:t>Change</a:t>
              </a:r>
            </a:p>
          </p:txBody>
        </p:sp>
        <p:sp>
          <p:nvSpPr>
            <p:cNvPr id="1074" name="Text Box 113"/>
            <p:cNvSpPr txBox="1">
              <a:spLocks noChangeArrowheads="1"/>
            </p:cNvSpPr>
            <p:nvPr/>
          </p:nvSpPr>
          <p:spPr bwMode="auto">
            <a:xfrm>
              <a:off x="5177" y="2159"/>
              <a:ext cx="441" cy="155"/>
            </a:xfrm>
            <a:prstGeom prst="rect">
              <a:avLst/>
            </a:prstGeom>
            <a:noFill/>
            <a:ln w="9525" algn="ctr">
              <a:noFill/>
              <a:miter lim="800000"/>
              <a:headEnd/>
              <a:tailEnd/>
            </a:ln>
          </p:spPr>
          <p:txBody>
            <a:bodyPr wrap="none">
              <a:spAutoFit/>
            </a:bodyPr>
            <a:lstStyle/>
            <a:p>
              <a:pPr marL="409575" indent="-409575">
                <a:buFont typeface="Wingdings 2" pitchFamily="18" charset="2"/>
                <a:buNone/>
              </a:pPr>
              <a:r>
                <a:rPr lang="en-US" sz="1000">
                  <a:solidFill>
                    <a:schemeClr val="bg2"/>
                  </a:solidFill>
                </a:rPr>
                <a:t>Operate</a:t>
              </a:r>
            </a:p>
          </p:txBody>
        </p:sp>
        <p:sp>
          <p:nvSpPr>
            <p:cNvPr id="1075" name="Text Box 114"/>
            <p:cNvSpPr txBox="1">
              <a:spLocks noChangeArrowheads="1"/>
            </p:cNvSpPr>
            <p:nvPr/>
          </p:nvSpPr>
          <p:spPr bwMode="auto">
            <a:xfrm>
              <a:off x="4760" y="2167"/>
              <a:ext cx="448" cy="155"/>
            </a:xfrm>
            <a:prstGeom prst="rect">
              <a:avLst/>
            </a:prstGeom>
            <a:noFill/>
            <a:ln w="9525" algn="ctr">
              <a:noFill/>
              <a:miter lim="800000"/>
              <a:headEnd/>
              <a:tailEnd/>
            </a:ln>
          </p:spPr>
          <p:txBody>
            <a:bodyPr wrap="none">
              <a:spAutoFit/>
            </a:bodyPr>
            <a:lstStyle/>
            <a:p>
              <a:pPr marL="409575" indent="-409575">
                <a:buFont typeface="Wingdings 2" pitchFamily="18" charset="2"/>
                <a:buNone/>
              </a:pPr>
              <a:r>
                <a:rPr lang="en-US" sz="1000">
                  <a:solidFill>
                    <a:schemeClr val="bg2"/>
                  </a:solidFill>
                </a:rPr>
                <a:t>Support</a:t>
              </a:r>
            </a:p>
          </p:txBody>
        </p:sp>
      </p:grpSp>
      <p:grpSp>
        <p:nvGrpSpPr>
          <p:cNvPr id="6" name="Group 115"/>
          <p:cNvGrpSpPr>
            <a:grpSpLocks/>
          </p:cNvGrpSpPr>
          <p:nvPr/>
        </p:nvGrpSpPr>
        <p:grpSpPr bwMode="auto">
          <a:xfrm>
            <a:off x="595313" y="4602163"/>
            <a:ext cx="1890712" cy="1849437"/>
            <a:chOff x="394" y="2899"/>
            <a:chExt cx="1250" cy="1165"/>
          </a:xfrm>
        </p:grpSpPr>
        <p:graphicFrame>
          <p:nvGraphicFramePr>
            <p:cNvPr id="1028" name="Object 4"/>
            <p:cNvGraphicFramePr>
              <a:graphicFrameLocks noChangeAspect="1"/>
            </p:cNvGraphicFramePr>
            <p:nvPr/>
          </p:nvGraphicFramePr>
          <p:xfrm>
            <a:off x="394" y="3033"/>
            <a:ext cx="1250" cy="1031"/>
          </p:xfrm>
          <a:graphic>
            <a:graphicData uri="http://schemas.openxmlformats.org/presentationml/2006/ole">
              <p:oleObj spid="_x0000_s1028" name="Chart" r:id="rId15" imgW="4724400" imgH="3895588" progId="Excel.Sheet.8">
                <p:embed/>
              </p:oleObj>
            </a:graphicData>
          </a:graphic>
        </p:graphicFrame>
        <p:sp>
          <p:nvSpPr>
            <p:cNvPr id="1067" name="Text Box 117"/>
            <p:cNvSpPr txBox="1">
              <a:spLocks noChangeArrowheads="1"/>
            </p:cNvSpPr>
            <p:nvPr/>
          </p:nvSpPr>
          <p:spPr bwMode="auto">
            <a:xfrm>
              <a:off x="763" y="2899"/>
              <a:ext cx="479" cy="252"/>
            </a:xfrm>
            <a:prstGeom prst="rect">
              <a:avLst/>
            </a:prstGeom>
            <a:noFill/>
            <a:ln w="9525" algn="ctr">
              <a:noFill/>
              <a:miter lim="800000"/>
              <a:headEnd/>
              <a:tailEnd/>
            </a:ln>
          </p:spPr>
          <p:txBody>
            <a:bodyPr wrap="none">
              <a:spAutoFit/>
            </a:bodyPr>
            <a:lstStyle/>
            <a:p>
              <a:pPr marL="409575" indent="-409575">
                <a:buFont typeface="Wingdings 2" pitchFamily="18" charset="2"/>
                <a:buNone/>
              </a:pPr>
              <a:r>
                <a:rPr lang="en-US" sz="1000"/>
                <a:t>Plan/</a:t>
              </a:r>
            </a:p>
            <a:p>
              <a:pPr marL="409575" indent="-409575">
                <a:buFont typeface="Wingdings 2" pitchFamily="18" charset="2"/>
                <a:buNone/>
              </a:pPr>
              <a:r>
                <a:rPr lang="en-US" sz="1000"/>
                <a:t>Optimize</a:t>
              </a:r>
            </a:p>
          </p:txBody>
        </p:sp>
        <p:sp>
          <p:nvSpPr>
            <p:cNvPr id="1068" name="Text Box 118"/>
            <p:cNvSpPr txBox="1">
              <a:spLocks noChangeArrowheads="1"/>
            </p:cNvSpPr>
            <p:nvPr/>
          </p:nvSpPr>
          <p:spPr bwMode="auto">
            <a:xfrm>
              <a:off x="920" y="3149"/>
              <a:ext cx="433" cy="155"/>
            </a:xfrm>
            <a:prstGeom prst="rect">
              <a:avLst/>
            </a:prstGeom>
            <a:noFill/>
            <a:ln w="9525" algn="ctr">
              <a:noFill/>
              <a:miter lim="800000"/>
              <a:headEnd/>
              <a:tailEnd/>
            </a:ln>
          </p:spPr>
          <p:txBody>
            <a:bodyPr wrap="none">
              <a:spAutoFit/>
            </a:bodyPr>
            <a:lstStyle/>
            <a:p>
              <a:pPr marL="409575" indent="-409575">
                <a:buFont typeface="Wingdings 2" pitchFamily="18" charset="2"/>
                <a:buNone/>
              </a:pPr>
              <a:r>
                <a:rPr lang="en-US" sz="1000">
                  <a:solidFill>
                    <a:schemeClr val="bg2"/>
                  </a:solidFill>
                </a:rPr>
                <a:t>Change</a:t>
              </a:r>
            </a:p>
          </p:txBody>
        </p:sp>
        <p:sp>
          <p:nvSpPr>
            <p:cNvPr id="1069" name="Text Box 119"/>
            <p:cNvSpPr txBox="1">
              <a:spLocks noChangeArrowheads="1"/>
            </p:cNvSpPr>
            <p:nvPr/>
          </p:nvSpPr>
          <p:spPr bwMode="auto">
            <a:xfrm>
              <a:off x="1031" y="3411"/>
              <a:ext cx="441" cy="155"/>
            </a:xfrm>
            <a:prstGeom prst="rect">
              <a:avLst/>
            </a:prstGeom>
            <a:noFill/>
            <a:ln w="9525" algn="ctr">
              <a:noFill/>
              <a:miter lim="800000"/>
              <a:headEnd/>
              <a:tailEnd/>
            </a:ln>
          </p:spPr>
          <p:txBody>
            <a:bodyPr wrap="none">
              <a:spAutoFit/>
            </a:bodyPr>
            <a:lstStyle/>
            <a:p>
              <a:pPr marL="409575" indent="-409575">
                <a:buFont typeface="Wingdings 2" pitchFamily="18" charset="2"/>
                <a:buNone/>
              </a:pPr>
              <a:r>
                <a:rPr lang="en-US" sz="1000">
                  <a:solidFill>
                    <a:schemeClr val="bg2"/>
                  </a:solidFill>
                </a:rPr>
                <a:t>Operate</a:t>
              </a:r>
            </a:p>
          </p:txBody>
        </p:sp>
        <p:sp>
          <p:nvSpPr>
            <p:cNvPr id="1070" name="Text Box 120"/>
            <p:cNvSpPr txBox="1">
              <a:spLocks noChangeArrowheads="1"/>
            </p:cNvSpPr>
            <p:nvPr/>
          </p:nvSpPr>
          <p:spPr bwMode="auto">
            <a:xfrm>
              <a:off x="615" y="3621"/>
              <a:ext cx="448" cy="155"/>
            </a:xfrm>
            <a:prstGeom prst="rect">
              <a:avLst/>
            </a:prstGeom>
            <a:noFill/>
            <a:ln w="9525" algn="ctr">
              <a:noFill/>
              <a:miter lim="800000"/>
              <a:headEnd/>
              <a:tailEnd/>
            </a:ln>
          </p:spPr>
          <p:txBody>
            <a:bodyPr wrap="none">
              <a:spAutoFit/>
            </a:bodyPr>
            <a:lstStyle/>
            <a:p>
              <a:pPr marL="409575" indent="-409575">
                <a:buFont typeface="Wingdings 2" pitchFamily="18" charset="2"/>
                <a:buNone/>
              </a:pPr>
              <a:r>
                <a:rPr lang="en-US" sz="1000">
                  <a:solidFill>
                    <a:schemeClr val="bg2"/>
                  </a:solidFill>
                </a:rPr>
                <a:t>Support</a:t>
              </a:r>
            </a:p>
          </p:txBody>
        </p:sp>
      </p:grpSp>
      <p:grpSp>
        <p:nvGrpSpPr>
          <p:cNvPr id="7" name="Group 121"/>
          <p:cNvGrpSpPr>
            <a:grpSpLocks/>
          </p:cNvGrpSpPr>
          <p:nvPr/>
        </p:nvGrpSpPr>
        <p:grpSpPr bwMode="auto">
          <a:xfrm>
            <a:off x="2660650" y="3937000"/>
            <a:ext cx="1914525" cy="1841500"/>
            <a:chOff x="1760" y="2480"/>
            <a:chExt cx="1266" cy="1160"/>
          </a:xfrm>
        </p:grpSpPr>
        <p:graphicFrame>
          <p:nvGraphicFramePr>
            <p:cNvPr id="1027" name="Object 3"/>
            <p:cNvGraphicFramePr>
              <a:graphicFrameLocks noChangeAspect="1"/>
            </p:cNvGraphicFramePr>
            <p:nvPr/>
          </p:nvGraphicFramePr>
          <p:xfrm>
            <a:off x="1760" y="2596"/>
            <a:ext cx="1266" cy="1044"/>
          </p:xfrm>
          <a:graphic>
            <a:graphicData uri="http://schemas.openxmlformats.org/presentationml/2006/ole">
              <p:oleObj spid="_x0000_s1027" name="Chart" r:id="rId16" imgW="4724400" imgH="3895588" progId="Excel.Sheet.8">
                <p:embed/>
              </p:oleObj>
            </a:graphicData>
          </a:graphic>
        </p:graphicFrame>
        <p:sp>
          <p:nvSpPr>
            <p:cNvPr id="1063" name="Text Box 123"/>
            <p:cNvSpPr txBox="1">
              <a:spLocks noChangeArrowheads="1"/>
            </p:cNvSpPr>
            <p:nvPr/>
          </p:nvSpPr>
          <p:spPr bwMode="auto">
            <a:xfrm>
              <a:off x="2014" y="2480"/>
              <a:ext cx="479" cy="252"/>
            </a:xfrm>
            <a:prstGeom prst="rect">
              <a:avLst/>
            </a:prstGeom>
            <a:noFill/>
            <a:ln w="9525" algn="ctr">
              <a:noFill/>
              <a:miter lim="800000"/>
              <a:headEnd/>
              <a:tailEnd/>
            </a:ln>
          </p:spPr>
          <p:txBody>
            <a:bodyPr wrap="none">
              <a:spAutoFit/>
            </a:bodyPr>
            <a:lstStyle/>
            <a:p>
              <a:pPr marL="409575" indent="-409575">
                <a:buFont typeface="Wingdings 2" pitchFamily="18" charset="2"/>
                <a:buNone/>
              </a:pPr>
              <a:r>
                <a:rPr lang="en-US" sz="1000"/>
                <a:t>Plan/</a:t>
              </a:r>
            </a:p>
            <a:p>
              <a:pPr marL="409575" indent="-409575">
                <a:buFont typeface="Wingdings 2" pitchFamily="18" charset="2"/>
                <a:buNone/>
              </a:pPr>
              <a:r>
                <a:rPr lang="en-US" sz="1000"/>
                <a:t>Optimize</a:t>
              </a:r>
            </a:p>
          </p:txBody>
        </p:sp>
        <p:sp>
          <p:nvSpPr>
            <p:cNvPr id="1064" name="Text Box 124"/>
            <p:cNvSpPr txBox="1">
              <a:spLocks noChangeArrowheads="1"/>
            </p:cNvSpPr>
            <p:nvPr/>
          </p:nvSpPr>
          <p:spPr bwMode="auto">
            <a:xfrm>
              <a:off x="2353" y="2781"/>
              <a:ext cx="433" cy="155"/>
            </a:xfrm>
            <a:prstGeom prst="rect">
              <a:avLst/>
            </a:prstGeom>
            <a:noFill/>
            <a:ln w="9525" algn="ctr">
              <a:noFill/>
              <a:miter lim="800000"/>
              <a:headEnd/>
              <a:tailEnd/>
            </a:ln>
          </p:spPr>
          <p:txBody>
            <a:bodyPr wrap="none">
              <a:spAutoFit/>
            </a:bodyPr>
            <a:lstStyle/>
            <a:p>
              <a:pPr marL="409575" indent="-409575">
                <a:buFont typeface="Wingdings 2" pitchFamily="18" charset="2"/>
                <a:buNone/>
              </a:pPr>
              <a:r>
                <a:rPr lang="en-US" sz="1000">
                  <a:solidFill>
                    <a:schemeClr val="bg2"/>
                  </a:solidFill>
                </a:rPr>
                <a:t>Change</a:t>
              </a:r>
            </a:p>
          </p:txBody>
        </p:sp>
        <p:sp>
          <p:nvSpPr>
            <p:cNvPr id="1065" name="Text Box 125"/>
            <p:cNvSpPr txBox="1">
              <a:spLocks noChangeArrowheads="1"/>
            </p:cNvSpPr>
            <p:nvPr/>
          </p:nvSpPr>
          <p:spPr bwMode="auto">
            <a:xfrm>
              <a:off x="2418" y="3066"/>
              <a:ext cx="441" cy="155"/>
            </a:xfrm>
            <a:prstGeom prst="rect">
              <a:avLst/>
            </a:prstGeom>
            <a:noFill/>
            <a:ln w="9525" algn="ctr">
              <a:noFill/>
              <a:miter lim="800000"/>
              <a:headEnd/>
              <a:tailEnd/>
            </a:ln>
          </p:spPr>
          <p:txBody>
            <a:bodyPr wrap="none">
              <a:spAutoFit/>
            </a:bodyPr>
            <a:lstStyle/>
            <a:p>
              <a:pPr marL="409575" indent="-409575">
                <a:buFont typeface="Wingdings 2" pitchFamily="18" charset="2"/>
                <a:buNone/>
              </a:pPr>
              <a:r>
                <a:rPr lang="en-US" sz="1000">
                  <a:solidFill>
                    <a:schemeClr val="bg2"/>
                  </a:solidFill>
                </a:rPr>
                <a:t>Operate</a:t>
              </a:r>
            </a:p>
          </p:txBody>
        </p:sp>
        <p:sp>
          <p:nvSpPr>
            <p:cNvPr id="1066" name="Text Box 126"/>
            <p:cNvSpPr txBox="1">
              <a:spLocks noChangeArrowheads="1"/>
            </p:cNvSpPr>
            <p:nvPr/>
          </p:nvSpPr>
          <p:spPr bwMode="auto">
            <a:xfrm>
              <a:off x="1956" y="3187"/>
              <a:ext cx="448" cy="155"/>
            </a:xfrm>
            <a:prstGeom prst="rect">
              <a:avLst/>
            </a:prstGeom>
            <a:noFill/>
            <a:ln w="9525" algn="ctr">
              <a:noFill/>
              <a:miter lim="800000"/>
              <a:headEnd/>
              <a:tailEnd/>
            </a:ln>
          </p:spPr>
          <p:txBody>
            <a:bodyPr wrap="none">
              <a:spAutoFit/>
            </a:bodyPr>
            <a:lstStyle/>
            <a:p>
              <a:pPr marL="409575" indent="-409575">
                <a:buFont typeface="Wingdings 2" pitchFamily="18" charset="2"/>
                <a:buNone/>
              </a:pPr>
              <a:r>
                <a:rPr lang="en-US" sz="1000">
                  <a:solidFill>
                    <a:schemeClr val="bg2"/>
                  </a:solidFill>
                </a:rPr>
                <a:t>Support</a:t>
              </a:r>
            </a:p>
          </p:txBody>
        </p:sp>
      </p:grpSp>
      <p:grpSp>
        <p:nvGrpSpPr>
          <p:cNvPr id="8" name="Group 127"/>
          <p:cNvGrpSpPr>
            <a:grpSpLocks/>
          </p:cNvGrpSpPr>
          <p:nvPr/>
        </p:nvGrpSpPr>
        <p:grpSpPr bwMode="auto">
          <a:xfrm>
            <a:off x="4751388" y="2366963"/>
            <a:ext cx="1909762" cy="1652587"/>
            <a:chOff x="3143" y="1491"/>
            <a:chExt cx="1263" cy="1041"/>
          </a:xfrm>
        </p:grpSpPr>
        <p:graphicFrame>
          <p:nvGraphicFramePr>
            <p:cNvPr id="1026" name="Object 2"/>
            <p:cNvGraphicFramePr>
              <a:graphicFrameLocks noChangeAspect="1"/>
            </p:cNvGraphicFramePr>
            <p:nvPr/>
          </p:nvGraphicFramePr>
          <p:xfrm>
            <a:off x="3143" y="1491"/>
            <a:ext cx="1263" cy="1041"/>
          </p:xfrm>
          <a:graphic>
            <a:graphicData uri="http://schemas.openxmlformats.org/presentationml/2006/ole">
              <p:oleObj spid="_x0000_s1026" name="Chart" r:id="rId17" imgW="4724400" imgH="3895588" progId="Excel.Sheet.8">
                <p:embed/>
              </p:oleObj>
            </a:graphicData>
          </a:graphic>
        </p:graphicFrame>
        <p:sp>
          <p:nvSpPr>
            <p:cNvPr id="1059" name="Text Box 129"/>
            <p:cNvSpPr txBox="1">
              <a:spLocks noChangeArrowheads="1"/>
            </p:cNvSpPr>
            <p:nvPr/>
          </p:nvSpPr>
          <p:spPr bwMode="auto">
            <a:xfrm>
              <a:off x="3387" y="1622"/>
              <a:ext cx="479" cy="252"/>
            </a:xfrm>
            <a:prstGeom prst="rect">
              <a:avLst/>
            </a:prstGeom>
            <a:noFill/>
            <a:ln w="9525" algn="ctr">
              <a:noFill/>
              <a:miter lim="800000"/>
              <a:headEnd/>
              <a:tailEnd/>
            </a:ln>
          </p:spPr>
          <p:txBody>
            <a:bodyPr wrap="none">
              <a:spAutoFit/>
            </a:bodyPr>
            <a:lstStyle/>
            <a:p>
              <a:pPr marL="409575" indent="-409575">
                <a:buFont typeface="Wingdings 2" pitchFamily="18" charset="2"/>
                <a:buNone/>
              </a:pPr>
              <a:r>
                <a:rPr lang="en-US" sz="1000"/>
                <a:t>Plan/</a:t>
              </a:r>
            </a:p>
            <a:p>
              <a:pPr marL="409575" indent="-409575">
                <a:buFont typeface="Wingdings 2" pitchFamily="18" charset="2"/>
                <a:buNone/>
              </a:pPr>
              <a:r>
                <a:rPr lang="en-US" sz="1000"/>
                <a:t>Optimize</a:t>
              </a:r>
            </a:p>
          </p:txBody>
        </p:sp>
        <p:sp>
          <p:nvSpPr>
            <p:cNvPr id="1060" name="Text Box 130"/>
            <p:cNvSpPr txBox="1">
              <a:spLocks noChangeArrowheads="1"/>
            </p:cNvSpPr>
            <p:nvPr/>
          </p:nvSpPr>
          <p:spPr bwMode="auto">
            <a:xfrm>
              <a:off x="3742" y="1697"/>
              <a:ext cx="433" cy="155"/>
            </a:xfrm>
            <a:prstGeom prst="rect">
              <a:avLst/>
            </a:prstGeom>
            <a:noFill/>
            <a:ln w="9525" algn="ctr">
              <a:noFill/>
              <a:miter lim="800000"/>
              <a:headEnd/>
              <a:tailEnd/>
            </a:ln>
          </p:spPr>
          <p:txBody>
            <a:bodyPr wrap="none">
              <a:spAutoFit/>
            </a:bodyPr>
            <a:lstStyle/>
            <a:p>
              <a:pPr marL="409575" indent="-409575">
                <a:buFont typeface="Wingdings 2" pitchFamily="18" charset="2"/>
                <a:buNone/>
              </a:pPr>
              <a:r>
                <a:rPr lang="en-US" sz="1000">
                  <a:solidFill>
                    <a:schemeClr val="bg2"/>
                  </a:solidFill>
                </a:rPr>
                <a:t>Change</a:t>
              </a:r>
            </a:p>
          </p:txBody>
        </p:sp>
        <p:sp>
          <p:nvSpPr>
            <p:cNvPr id="1061" name="Text Box 131"/>
            <p:cNvSpPr txBox="1">
              <a:spLocks noChangeArrowheads="1"/>
            </p:cNvSpPr>
            <p:nvPr/>
          </p:nvSpPr>
          <p:spPr bwMode="auto">
            <a:xfrm>
              <a:off x="3763" y="2063"/>
              <a:ext cx="441" cy="155"/>
            </a:xfrm>
            <a:prstGeom prst="rect">
              <a:avLst/>
            </a:prstGeom>
            <a:noFill/>
            <a:ln w="9525" algn="ctr">
              <a:noFill/>
              <a:miter lim="800000"/>
              <a:headEnd/>
              <a:tailEnd/>
            </a:ln>
          </p:spPr>
          <p:txBody>
            <a:bodyPr wrap="none">
              <a:spAutoFit/>
            </a:bodyPr>
            <a:lstStyle/>
            <a:p>
              <a:pPr marL="409575" indent="-409575">
                <a:buFont typeface="Wingdings 2" pitchFamily="18" charset="2"/>
                <a:buNone/>
              </a:pPr>
              <a:r>
                <a:rPr lang="en-US" sz="1000">
                  <a:solidFill>
                    <a:schemeClr val="bg2"/>
                  </a:solidFill>
                </a:rPr>
                <a:t>Operate</a:t>
              </a:r>
            </a:p>
          </p:txBody>
        </p:sp>
        <p:sp>
          <p:nvSpPr>
            <p:cNvPr id="1062" name="Text Box 132"/>
            <p:cNvSpPr txBox="1">
              <a:spLocks noChangeArrowheads="1"/>
            </p:cNvSpPr>
            <p:nvPr/>
          </p:nvSpPr>
          <p:spPr bwMode="auto">
            <a:xfrm>
              <a:off x="3352" y="2070"/>
              <a:ext cx="448" cy="155"/>
            </a:xfrm>
            <a:prstGeom prst="rect">
              <a:avLst/>
            </a:prstGeom>
            <a:noFill/>
            <a:ln w="9525" algn="ctr">
              <a:noFill/>
              <a:miter lim="800000"/>
              <a:headEnd/>
              <a:tailEnd/>
            </a:ln>
          </p:spPr>
          <p:txBody>
            <a:bodyPr wrap="none">
              <a:spAutoFit/>
            </a:bodyPr>
            <a:lstStyle/>
            <a:p>
              <a:pPr marL="409575" indent="-409575">
                <a:buFont typeface="Wingdings 2" pitchFamily="18" charset="2"/>
                <a:buNone/>
              </a:pPr>
              <a:r>
                <a:rPr lang="en-US" sz="1000">
                  <a:solidFill>
                    <a:schemeClr val="bg2"/>
                  </a:solidFill>
                </a:rPr>
                <a:t>Support</a:t>
              </a:r>
            </a:p>
          </p:txBody>
        </p:sp>
      </p:gr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29419"/>
                                        </p:tgtEl>
                                        <p:attrNameLst>
                                          <p:attrName>style.visibility</p:attrName>
                                        </p:attrNameLst>
                                      </p:cBhvr>
                                      <p:to>
                                        <p:strVal val="visible"/>
                                      </p:to>
                                    </p:set>
                                    <p:animEffect transition="in" filter="fade">
                                      <p:cBhvr>
                                        <p:cTn id="7" dur="1000"/>
                                        <p:tgtEl>
                                          <p:spTgt spid="52941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29491"/>
                                        </p:tgtEl>
                                        <p:attrNameLst>
                                          <p:attrName>style.visibility</p:attrName>
                                        </p:attrNameLst>
                                      </p:cBhvr>
                                      <p:to>
                                        <p:strVal val="visible"/>
                                      </p:to>
                                    </p:set>
                                    <p:animEffect transition="in" filter="fade">
                                      <p:cBhvr>
                                        <p:cTn id="10" dur="1000"/>
                                        <p:tgtEl>
                                          <p:spTgt spid="52949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29425"/>
                                        </p:tgtEl>
                                        <p:attrNameLst>
                                          <p:attrName>style.visibility</p:attrName>
                                        </p:attrNameLst>
                                      </p:cBhvr>
                                      <p:to>
                                        <p:strVal val="visible"/>
                                      </p:to>
                                    </p:set>
                                    <p:animEffect transition="in" filter="fade">
                                      <p:cBhvr>
                                        <p:cTn id="13" dur="1000"/>
                                        <p:tgtEl>
                                          <p:spTgt spid="52942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29423"/>
                                        </p:tgtEl>
                                        <p:attrNameLst>
                                          <p:attrName>style.visibility</p:attrName>
                                        </p:attrNameLst>
                                      </p:cBhvr>
                                      <p:to>
                                        <p:strVal val="visible"/>
                                      </p:to>
                                    </p:set>
                                    <p:animEffect transition="in" filter="fade">
                                      <p:cBhvr>
                                        <p:cTn id="16" dur="1000"/>
                                        <p:tgtEl>
                                          <p:spTgt spid="529423"/>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529422"/>
                                        </p:tgtEl>
                                        <p:attrNameLst>
                                          <p:attrName>style.visibility</p:attrName>
                                        </p:attrNameLst>
                                      </p:cBhvr>
                                      <p:to>
                                        <p:strVal val="visible"/>
                                      </p:to>
                                    </p:set>
                                    <p:animEffect transition="in" filter="fade">
                                      <p:cBhvr>
                                        <p:cTn id="19" dur="1000"/>
                                        <p:tgtEl>
                                          <p:spTgt spid="52942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529421"/>
                                        </p:tgtEl>
                                        <p:attrNameLst>
                                          <p:attrName>style.visibility</p:attrName>
                                        </p:attrNameLst>
                                      </p:cBhvr>
                                      <p:to>
                                        <p:strVal val="visible"/>
                                      </p:to>
                                    </p:set>
                                    <p:animEffect transition="in" filter="fade">
                                      <p:cBhvr>
                                        <p:cTn id="22" dur="1000"/>
                                        <p:tgtEl>
                                          <p:spTgt spid="52942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529420"/>
                                        </p:tgtEl>
                                        <p:attrNameLst>
                                          <p:attrName>style.visibility</p:attrName>
                                        </p:attrNameLst>
                                      </p:cBhvr>
                                      <p:to>
                                        <p:strVal val="visible"/>
                                      </p:to>
                                    </p:set>
                                    <p:animEffect transition="in" filter="fade">
                                      <p:cBhvr>
                                        <p:cTn id="25" dur="1000"/>
                                        <p:tgtEl>
                                          <p:spTgt spid="52942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529424"/>
                                        </p:tgtEl>
                                        <p:attrNameLst>
                                          <p:attrName>style.visibility</p:attrName>
                                        </p:attrNameLst>
                                      </p:cBhvr>
                                      <p:to>
                                        <p:strVal val="visible"/>
                                      </p:to>
                                    </p:set>
                                    <p:animEffect transition="in" filter="fade">
                                      <p:cBhvr>
                                        <p:cTn id="28" dur="1000"/>
                                        <p:tgtEl>
                                          <p:spTgt spid="529424"/>
                                        </p:tgtEl>
                                      </p:cBhvr>
                                    </p:animEffect>
                                  </p:childTnLst>
                                </p:cTn>
                              </p:par>
                            </p:childTnLst>
                          </p:cTn>
                        </p:par>
                        <p:par>
                          <p:cTn id="29" fill="hold">
                            <p:stCondLst>
                              <p:cond delay="1000"/>
                            </p:stCondLst>
                            <p:childTnLst>
                              <p:par>
                                <p:cTn id="30" presetID="10" presetClass="entr" presetSubtype="0" fill="hold" nodeType="after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000"/>
                                        <p:tgtEl>
                                          <p:spTgt spid="2"/>
                                        </p:tgtEl>
                                      </p:cBhvr>
                                    </p:animEffect>
                                  </p:childTnLst>
                                </p:cTn>
                              </p:par>
                              <p:par>
                                <p:cTn id="33" presetID="10" presetClass="entr" presetSubtype="0" fill="hold" nodeType="with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fade">
                                      <p:cBhvr>
                                        <p:cTn id="35" dur="1000"/>
                                        <p:tgtEl>
                                          <p:spTgt spid="3"/>
                                        </p:tgtEl>
                                      </p:cBhvr>
                                    </p:animEffect>
                                  </p:childTnLst>
                                </p:cTn>
                              </p:par>
                              <p:par>
                                <p:cTn id="36" presetID="10" presetClass="entr" presetSubtype="0"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fade">
                                      <p:cBhvr>
                                        <p:cTn id="38" dur="1000"/>
                                        <p:tgtEl>
                                          <p:spTgt spid="4"/>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529492"/>
                                        </p:tgtEl>
                                        <p:attrNameLst>
                                          <p:attrName>style.visibility</p:attrName>
                                        </p:attrNameLst>
                                      </p:cBhvr>
                                      <p:to>
                                        <p:strVal val="visible"/>
                                      </p:to>
                                    </p:set>
                                    <p:animEffect transition="in" filter="fade">
                                      <p:cBhvr>
                                        <p:cTn id="41" dur="500"/>
                                        <p:tgtEl>
                                          <p:spTgt spid="529492"/>
                                        </p:tgtEl>
                                      </p:cBhvr>
                                    </p:animEffect>
                                  </p:childTnLst>
                                </p:cTn>
                              </p:par>
                              <p:par>
                                <p:cTn id="42" presetID="10" presetClass="entr" presetSubtype="0" fill="hold" nodeType="withEffect">
                                  <p:stCondLst>
                                    <p:cond delay="0"/>
                                  </p:stCondLst>
                                  <p:childTnLst>
                                    <p:set>
                                      <p:cBhvr>
                                        <p:cTn id="43" dur="1" fill="hold">
                                          <p:stCondLst>
                                            <p:cond delay="0"/>
                                          </p:stCondLst>
                                        </p:cTn>
                                        <p:tgtEl>
                                          <p:spTgt spid="529493">
                                            <p:txEl>
                                              <p:pRg st="0" end="0"/>
                                            </p:txEl>
                                          </p:spTgt>
                                        </p:tgtEl>
                                        <p:attrNameLst>
                                          <p:attrName>style.visibility</p:attrName>
                                        </p:attrNameLst>
                                      </p:cBhvr>
                                      <p:to>
                                        <p:strVal val="visible"/>
                                      </p:to>
                                    </p:set>
                                    <p:animEffect transition="in" filter="fade">
                                      <p:cBhvr>
                                        <p:cTn id="44" dur="500"/>
                                        <p:tgtEl>
                                          <p:spTgt spid="529493">
                                            <p:txEl>
                                              <p:pRg st="0" end="0"/>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xit" presetSubtype="0" fill="hold" nodeType="clickEffect">
                                  <p:stCondLst>
                                    <p:cond delay="0"/>
                                  </p:stCondLst>
                                  <p:childTnLst>
                                    <p:animEffect transition="out" filter="fade">
                                      <p:cBhvr>
                                        <p:cTn id="48" dur="500"/>
                                        <p:tgtEl>
                                          <p:spTgt spid="2"/>
                                        </p:tgtEl>
                                      </p:cBhvr>
                                    </p:animEffect>
                                    <p:set>
                                      <p:cBhvr>
                                        <p:cTn id="49" dur="1" fill="hold">
                                          <p:stCondLst>
                                            <p:cond delay="499"/>
                                          </p:stCondLst>
                                        </p:cTn>
                                        <p:tgtEl>
                                          <p:spTgt spid="2"/>
                                        </p:tgtEl>
                                        <p:attrNameLst>
                                          <p:attrName>style.visibility</p:attrName>
                                        </p:attrNameLst>
                                      </p:cBhvr>
                                      <p:to>
                                        <p:strVal val="hidden"/>
                                      </p:to>
                                    </p:set>
                                  </p:childTnLst>
                                </p:cTn>
                              </p:par>
                              <p:par>
                                <p:cTn id="50" presetID="10" presetClass="exit" presetSubtype="0" fill="hold" nodeType="withEffect">
                                  <p:stCondLst>
                                    <p:cond delay="0"/>
                                  </p:stCondLst>
                                  <p:childTnLst>
                                    <p:animEffect transition="out" filter="fade">
                                      <p:cBhvr>
                                        <p:cTn id="51" dur="500"/>
                                        <p:tgtEl>
                                          <p:spTgt spid="3"/>
                                        </p:tgtEl>
                                      </p:cBhvr>
                                    </p:animEffect>
                                    <p:set>
                                      <p:cBhvr>
                                        <p:cTn id="52" dur="1" fill="hold">
                                          <p:stCondLst>
                                            <p:cond delay="499"/>
                                          </p:stCondLst>
                                        </p:cTn>
                                        <p:tgtEl>
                                          <p:spTgt spid="3"/>
                                        </p:tgtEl>
                                        <p:attrNameLst>
                                          <p:attrName>style.visibility</p:attrName>
                                        </p:attrNameLst>
                                      </p:cBhvr>
                                      <p:to>
                                        <p:strVal val="hidden"/>
                                      </p:to>
                                    </p:set>
                                  </p:childTnLst>
                                </p:cTn>
                              </p:par>
                              <p:par>
                                <p:cTn id="53" presetID="10" presetClass="exit" presetSubtype="0" fill="hold" nodeType="withEffect">
                                  <p:stCondLst>
                                    <p:cond delay="0"/>
                                  </p:stCondLst>
                                  <p:childTnLst>
                                    <p:animEffect transition="out" filter="fade">
                                      <p:cBhvr>
                                        <p:cTn id="54" dur="500"/>
                                        <p:tgtEl>
                                          <p:spTgt spid="4"/>
                                        </p:tgtEl>
                                      </p:cBhvr>
                                    </p:animEffect>
                                    <p:set>
                                      <p:cBhvr>
                                        <p:cTn id="55" dur="1" fill="hold">
                                          <p:stCondLst>
                                            <p:cond delay="499"/>
                                          </p:stCondLst>
                                        </p:cTn>
                                        <p:tgtEl>
                                          <p:spTgt spid="4"/>
                                        </p:tgtEl>
                                        <p:attrNameLst>
                                          <p:attrName>style.visibility</p:attrName>
                                        </p:attrNameLst>
                                      </p:cBhvr>
                                      <p:to>
                                        <p:strVal val="hidden"/>
                                      </p:to>
                                    </p:set>
                                  </p:childTnLst>
                                </p:cTn>
                              </p:par>
                            </p:childTnLst>
                          </p:cTn>
                        </p:par>
                        <p:par>
                          <p:cTn id="56" fill="hold">
                            <p:stCondLst>
                              <p:cond delay="500"/>
                            </p:stCondLst>
                            <p:childTnLst>
                              <p:par>
                                <p:cTn id="57" presetID="10" presetClass="entr" presetSubtype="0" fill="hold" nodeType="afterEffect">
                                  <p:stCondLst>
                                    <p:cond delay="0"/>
                                  </p:stCondLst>
                                  <p:childTnLst>
                                    <p:set>
                                      <p:cBhvr>
                                        <p:cTn id="58" dur="1" fill="hold">
                                          <p:stCondLst>
                                            <p:cond delay="0"/>
                                          </p:stCondLst>
                                        </p:cTn>
                                        <p:tgtEl>
                                          <p:spTgt spid="6"/>
                                        </p:tgtEl>
                                        <p:attrNameLst>
                                          <p:attrName>style.visibility</p:attrName>
                                        </p:attrNameLst>
                                      </p:cBhvr>
                                      <p:to>
                                        <p:strVal val="visible"/>
                                      </p:to>
                                    </p:set>
                                    <p:animEffect transition="in" filter="fade">
                                      <p:cBhvr>
                                        <p:cTn id="59" dur="500"/>
                                        <p:tgtEl>
                                          <p:spTgt spid="6"/>
                                        </p:tgtEl>
                                      </p:cBhvr>
                                    </p:animEffect>
                                  </p:childTnLst>
                                </p:cTn>
                              </p:par>
                              <p:par>
                                <p:cTn id="60" presetID="10" presetClass="entr" presetSubtype="0" fill="hold" nodeType="withEffect">
                                  <p:stCondLst>
                                    <p:cond delay="0"/>
                                  </p:stCondLst>
                                  <p:childTnLst>
                                    <p:set>
                                      <p:cBhvr>
                                        <p:cTn id="61" dur="1" fill="hold">
                                          <p:stCondLst>
                                            <p:cond delay="0"/>
                                          </p:stCondLst>
                                        </p:cTn>
                                        <p:tgtEl>
                                          <p:spTgt spid="7"/>
                                        </p:tgtEl>
                                        <p:attrNameLst>
                                          <p:attrName>style.visibility</p:attrName>
                                        </p:attrNameLst>
                                      </p:cBhvr>
                                      <p:to>
                                        <p:strVal val="visible"/>
                                      </p:to>
                                    </p:set>
                                    <p:animEffect transition="in" filter="fade">
                                      <p:cBhvr>
                                        <p:cTn id="62" dur="500"/>
                                        <p:tgtEl>
                                          <p:spTgt spid="7"/>
                                        </p:tgtEl>
                                      </p:cBhvr>
                                    </p:animEffect>
                                  </p:childTnLst>
                                </p:cTn>
                              </p:par>
                              <p:par>
                                <p:cTn id="63" presetID="10" presetClass="entr" presetSubtype="0" fill="hold" nodeType="withEffect">
                                  <p:stCondLst>
                                    <p:cond delay="0"/>
                                  </p:stCondLst>
                                  <p:childTnLst>
                                    <p:set>
                                      <p:cBhvr>
                                        <p:cTn id="64" dur="1" fill="hold">
                                          <p:stCondLst>
                                            <p:cond delay="0"/>
                                          </p:stCondLst>
                                        </p:cTn>
                                        <p:tgtEl>
                                          <p:spTgt spid="8"/>
                                        </p:tgtEl>
                                        <p:attrNameLst>
                                          <p:attrName>style.visibility</p:attrName>
                                        </p:attrNameLst>
                                      </p:cBhvr>
                                      <p:to>
                                        <p:strVal val="visible"/>
                                      </p:to>
                                    </p:set>
                                    <p:animEffect transition="in" filter="fade">
                                      <p:cBhvr>
                                        <p:cTn id="65" dur="500"/>
                                        <p:tgtEl>
                                          <p:spTgt spid="8"/>
                                        </p:tgtEl>
                                      </p:cBhvr>
                                    </p:animEffect>
                                  </p:childTnLst>
                                </p:cTn>
                              </p:par>
                              <p:par>
                                <p:cTn id="66" presetID="10" presetClass="entr" presetSubtype="0" fill="hold" nodeType="withEffect">
                                  <p:stCondLst>
                                    <p:cond delay="0"/>
                                  </p:stCondLst>
                                  <p:childTnLst>
                                    <p:set>
                                      <p:cBhvr>
                                        <p:cTn id="67" dur="1" fill="hold">
                                          <p:stCondLst>
                                            <p:cond delay="0"/>
                                          </p:stCondLst>
                                        </p:cTn>
                                        <p:tgtEl>
                                          <p:spTgt spid="5"/>
                                        </p:tgtEl>
                                        <p:attrNameLst>
                                          <p:attrName>style.visibility</p:attrName>
                                        </p:attrNameLst>
                                      </p:cBhvr>
                                      <p:to>
                                        <p:strVal val="visible"/>
                                      </p:to>
                                    </p:set>
                                    <p:animEffect transition="in" filter="fade">
                                      <p:cBhvr>
                                        <p:cTn id="68" dur="500"/>
                                        <p:tgtEl>
                                          <p:spTgt spid="5"/>
                                        </p:tgtEl>
                                      </p:cBhvr>
                                    </p:animEffect>
                                  </p:childTnLst>
                                </p:cTn>
                              </p:par>
                            </p:childTnLst>
                          </p:cTn>
                        </p:par>
                        <p:par>
                          <p:cTn id="69" fill="hold">
                            <p:stCondLst>
                              <p:cond delay="1000"/>
                            </p:stCondLst>
                            <p:childTnLst>
                              <p:par>
                                <p:cTn id="70" presetID="10" presetClass="entr" presetSubtype="0" fill="hold" nodeType="afterEffect">
                                  <p:stCondLst>
                                    <p:cond delay="0"/>
                                  </p:stCondLst>
                                  <p:childTnLst>
                                    <p:set>
                                      <p:cBhvr>
                                        <p:cTn id="71" dur="1" fill="hold">
                                          <p:stCondLst>
                                            <p:cond delay="0"/>
                                          </p:stCondLst>
                                        </p:cTn>
                                        <p:tgtEl>
                                          <p:spTgt spid="529493">
                                            <p:txEl>
                                              <p:pRg st="1" end="1"/>
                                            </p:txEl>
                                          </p:spTgt>
                                        </p:tgtEl>
                                        <p:attrNameLst>
                                          <p:attrName>style.visibility</p:attrName>
                                        </p:attrNameLst>
                                      </p:cBhvr>
                                      <p:to>
                                        <p:strVal val="visible"/>
                                      </p:to>
                                    </p:set>
                                    <p:animEffect transition="in" filter="fade">
                                      <p:cBhvr>
                                        <p:cTn id="72" dur="500"/>
                                        <p:tgtEl>
                                          <p:spTgt spid="529493">
                                            <p:txEl>
                                              <p:pRg st="1" end="1"/>
                                            </p:txEl>
                                          </p:spTgt>
                                        </p:tgtEl>
                                      </p:cBhvr>
                                    </p:animEffect>
                                  </p:childTnLst>
                                </p:cTn>
                              </p:par>
                              <p:par>
                                <p:cTn id="73" presetID="10" presetClass="entr" presetSubtype="0" fill="hold" nodeType="withEffect">
                                  <p:stCondLst>
                                    <p:cond delay="0"/>
                                  </p:stCondLst>
                                  <p:childTnLst>
                                    <p:set>
                                      <p:cBhvr>
                                        <p:cTn id="74" dur="1" fill="hold">
                                          <p:stCondLst>
                                            <p:cond delay="0"/>
                                          </p:stCondLst>
                                        </p:cTn>
                                        <p:tgtEl>
                                          <p:spTgt spid="529493">
                                            <p:txEl>
                                              <p:pRg st="2" end="2"/>
                                            </p:txEl>
                                          </p:spTgt>
                                        </p:tgtEl>
                                        <p:attrNameLst>
                                          <p:attrName>style.visibility</p:attrName>
                                        </p:attrNameLst>
                                      </p:cBhvr>
                                      <p:to>
                                        <p:strVal val="visible"/>
                                      </p:to>
                                    </p:set>
                                    <p:animEffect transition="in" filter="fade">
                                      <p:cBhvr>
                                        <p:cTn id="75" dur="500"/>
                                        <p:tgtEl>
                                          <p:spTgt spid="52949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9419" grpId="0"/>
      <p:bldP spid="529420" grpId="0"/>
      <p:bldP spid="529421" grpId="0"/>
      <p:bldP spid="529422" grpId="0"/>
      <p:bldP spid="529423" grpId="0"/>
      <p:bldP spid="529424" grpId="0"/>
      <p:bldP spid="529425" grpId="0"/>
      <p:bldP spid="529491" grpId="0"/>
      <p:bldP spid="52949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57" name="Picture 77" descr="blue to orange rounded gradient"/>
          <p:cNvPicPr>
            <a:picLocks noChangeAspect="1" noChangeArrowheads="1"/>
          </p:cNvPicPr>
          <p:nvPr/>
        </p:nvPicPr>
        <p:blipFill>
          <a:blip r:embed="rId3"/>
          <a:srcRect/>
          <a:stretch>
            <a:fillRect/>
          </a:stretch>
        </p:blipFill>
        <p:spPr bwMode="auto">
          <a:xfrm>
            <a:off x="0" y="5467350"/>
            <a:ext cx="9144000" cy="1390650"/>
          </a:xfrm>
          <a:prstGeom prst="rect">
            <a:avLst/>
          </a:prstGeom>
          <a:noFill/>
          <a:ln w="9525">
            <a:noFill/>
            <a:miter lim="800000"/>
            <a:headEnd/>
            <a:tailEnd/>
          </a:ln>
        </p:spPr>
      </p:pic>
      <p:sp>
        <p:nvSpPr>
          <p:cNvPr id="20517" name="Rectangle 37"/>
          <p:cNvSpPr>
            <a:spLocks noGrp="1" noChangeArrowheads="1"/>
          </p:cNvSpPr>
          <p:nvPr>
            <p:ph type="title"/>
          </p:nvPr>
        </p:nvSpPr>
        <p:spPr>
          <a:xfrm>
            <a:off x="0" y="-6019800"/>
            <a:ext cx="8380413" cy="1409700"/>
          </a:xfrm>
        </p:spPr>
        <p:txBody>
          <a:bodyPr/>
          <a:lstStyle/>
          <a:p>
            <a:pPr eaLnBrk="1" hangingPunct="1">
              <a:defRPr/>
            </a:pPr>
            <a:r>
              <a:rPr lang="en-US" dirty="0"/>
              <a:t>The Infrastructure Optimization Journey</a:t>
            </a:r>
          </a:p>
        </p:txBody>
      </p:sp>
      <p:sp>
        <p:nvSpPr>
          <p:cNvPr id="753690" name="Rectangle 26"/>
          <p:cNvSpPr>
            <a:spLocks noChangeArrowheads="1"/>
          </p:cNvSpPr>
          <p:nvPr/>
        </p:nvSpPr>
        <p:spPr bwMode="auto">
          <a:xfrm>
            <a:off x="382588" y="1882775"/>
            <a:ext cx="8486775" cy="711200"/>
          </a:xfrm>
          <a:prstGeom prst="rect">
            <a:avLst/>
          </a:prstGeom>
          <a:noFill/>
          <a:ln w="9525">
            <a:noFill/>
            <a:miter lim="800000"/>
            <a:headEnd/>
            <a:tailEnd/>
          </a:ln>
          <a:effectLst/>
        </p:spPr>
        <p:txBody>
          <a:bodyPr lIns="82296" tIns="41148" rIns="82296" bIns="41148">
            <a:spAutoFit/>
          </a:bodyPr>
          <a:lstStyle/>
          <a:p>
            <a:pPr marL="360363" indent="-360363" defTabSz="822325">
              <a:lnSpc>
                <a:spcPct val="85000"/>
              </a:lnSpc>
              <a:spcBef>
                <a:spcPct val="20000"/>
              </a:spcBef>
              <a:buClr>
                <a:schemeClr val="tx2"/>
              </a:buClr>
              <a:buFont typeface="Wingdings 2" pitchFamily="18" charset="2"/>
              <a:buBlip>
                <a:blip r:embed="rId4"/>
              </a:buBlip>
              <a:defRPr/>
            </a:pPr>
            <a:r>
              <a:rPr lang="en-US" sz="2400" b="0" dirty="0">
                <a:effectLst>
                  <a:outerShdw blurRad="38100" dist="38100" dir="2700000" algn="tl">
                    <a:srgbClr val="000000"/>
                  </a:outerShdw>
                </a:effectLst>
                <a:cs typeface="+mn-cs"/>
              </a:rPr>
              <a:t>Work with Microsoft and/or our Partners to help you get started</a:t>
            </a:r>
            <a:endParaRPr lang="en-US" sz="2800" b="0" i="1" dirty="0">
              <a:effectLst>
                <a:outerShdw blurRad="38100" dist="38100" dir="2700000" algn="tl">
                  <a:srgbClr val="000000"/>
                </a:outerShdw>
              </a:effectLst>
              <a:cs typeface="+mn-cs"/>
            </a:endParaRPr>
          </a:p>
        </p:txBody>
      </p:sp>
      <p:grpSp>
        <p:nvGrpSpPr>
          <p:cNvPr id="2" name="Group 83"/>
          <p:cNvGrpSpPr>
            <a:grpSpLocks/>
          </p:cNvGrpSpPr>
          <p:nvPr/>
        </p:nvGrpSpPr>
        <p:grpSpPr bwMode="auto">
          <a:xfrm>
            <a:off x="0" y="5057775"/>
            <a:ext cx="9144000" cy="795338"/>
            <a:chOff x="0" y="3186"/>
            <a:chExt cx="5760" cy="501"/>
          </a:xfrm>
        </p:grpSpPr>
        <p:sp>
          <p:nvSpPr>
            <p:cNvPr id="16401" name="Rectangle 71"/>
            <p:cNvSpPr>
              <a:spLocks noChangeArrowheads="1"/>
            </p:cNvSpPr>
            <p:nvPr/>
          </p:nvSpPr>
          <p:spPr bwMode="auto">
            <a:xfrm>
              <a:off x="0" y="3186"/>
              <a:ext cx="5760" cy="501"/>
            </a:xfrm>
            <a:prstGeom prst="rect">
              <a:avLst/>
            </a:prstGeom>
            <a:gradFill rotWithShape="0">
              <a:gsLst>
                <a:gs pos="0">
                  <a:srgbClr val="6699FF">
                    <a:alpha val="31000"/>
                  </a:srgbClr>
                </a:gs>
                <a:gs pos="100000">
                  <a:srgbClr val="37538A">
                    <a:alpha val="0"/>
                  </a:srgbClr>
                </a:gs>
              </a:gsLst>
              <a:lin ang="0" scaled="1"/>
            </a:gradFill>
            <a:ln w="12700" algn="ctr">
              <a:noFill/>
              <a:miter lim="800000"/>
              <a:headEnd/>
              <a:tailEnd/>
            </a:ln>
          </p:spPr>
          <p:txBody>
            <a:bodyPr wrap="none" anchor="ctr"/>
            <a:lstStyle/>
            <a:p>
              <a:endParaRPr lang="en-US"/>
            </a:p>
          </p:txBody>
        </p:sp>
        <p:sp>
          <p:nvSpPr>
            <p:cNvPr id="20543" name="Rectangle 63"/>
            <p:cNvSpPr>
              <a:spLocks noChangeArrowheads="1"/>
            </p:cNvSpPr>
            <p:nvPr/>
          </p:nvSpPr>
          <p:spPr bwMode="auto">
            <a:xfrm>
              <a:off x="217" y="3222"/>
              <a:ext cx="5378" cy="428"/>
            </a:xfrm>
            <a:prstGeom prst="rect">
              <a:avLst/>
            </a:prstGeom>
            <a:noFill/>
            <a:ln w="12700">
              <a:noFill/>
              <a:miter lim="800000"/>
              <a:headEnd/>
              <a:tailEnd/>
            </a:ln>
            <a:effectLst/>
          </p:spPr>
          <p:txBody>
            <a:bodyPr lIns="82296" tIns="41148" rIns="82296" bIns="41148">
              <a:spAutoFit/>
            </a:bodyPr>
            <a:lstStyle/>
            <a:p>
              <a:pPr marL="720725" lvl="1" indent="-411163" defTabSz="822325">
                <a:lnSpc>
                  <a:spcPct val="85000"/>
                </a:lnSpc>
                <a:spcBef>
                  <a:spcPct val="20000"/>
                </a:spcBef>
                <a:buClr>
                  <a:schemeClr val="tx2"/>
                </a:buClr>
                <a:buFont typeface="Segoe Semibold" pitchFamily="34" charset="0"/>
                <a:buAutoNum type="arabicPeriod" startAt="4"/>
                <a:defRPr/>
              </a:pPr>
              <a:r>
                <a:rPr lang="en-US" sz="2300" b="0" dirty="0">
                  <a:solidFill>
                    <a:srgbClr val="FFFFFF"/>
                  </a:solidFill>
                  <a:effectLst>
                    <a:outerShdw blurRad="38100" dist="38100" dir="2700000" algn="tl">
                      <a:srgbClr val="000000"/>
                    </a:outerShdw>
                  </a:effectLst>
                  <a:cs typeface="+mn-cs"/>
                </a:rPr>
                <a:t>Review and tune with your Microsoft and partner teams on an ongoing basis</a:t>
              </a:r>
            </a:p>
          </p:txBody>
        </p:sp>
      </p:grpSp>
      <p:grpSp>
        <p:nvGrpSpPr>
          <p:cNvPr id="3" name="Group 82"/>
          <p:cNvGrpSpPr>
            <a:grpSpLocks/>
          </p:cNvGrpSpPr>
          <p:nvPr/>
        </p:nvGrpSpPr>
        <p:grpSpPr bwMode="auto">
          <a:xfrm>
            <a:off x="0" y="4214813"/>
            <a:ext cx="9144000" cy="795337"/>
            <a:chOff x="0" y="2748"/>
            <a:chExt cx="5760" cy="501"/>
          </a:xfrm>
        </p:grpSpPr>
        <p:sp>
          <p:nvSpPr>
            <p:cNvPr id="16399" name="Rectangle 70"/>
            <p:cNvSpPr>
              <a:spLocks noChangeArrowheads="1"/>
            </p:cNvSpPr>
            <p:nvPr/>
          </p:nvSpPr>
          <p:spPr bwMode="auto">
            <a:xfrm>
              <a:off x="0" y="2748"/>
              <a:ext cx="5760" cy="501"/>
            </a:xfrm>
            <a:prstGeom prst="rect">
              <a:avLst/>
            </a:prstGeom>
            <a:gradFill rotWithShape="0">
              <a:gsLst>
                <a:gs pos="0">
                  <a:srgbClr val="6699FF">
                    <a:alpha val="31000"/>
                  </a:srgbClr>
                </a:gs>
                <a:gs pos="100000">
                  <a:srgbClr val="37538A">
                    <a:alpha val="0"/>
                  </a:srgbClr>
                </a:gs>
              </a:gsLst>
              <a:lin ang="0" scaled="1"/>
            </a:gradFill>
            <a:ln w="12700" algn="ctr">
              <a:noFill/>
              <a:miter lim="800000"/>
              <a:headEnd/>
              <a:tailEnd/>
            </a:ln>
          </p:spPr>
          <p:txBody>
            <a:bodyPr wrap="none" anchor="ctr"/>
            <a:lstStyle/>
            <a:p>
              <a:endParaRPr lang="en-US"/>
            </a:p>
          </p:txBody>
        </p:sp>
        <p:sp>
          <p:nvSpPr>
            <p:cNvPr id="20544" name="Rectangle 64"/>
            <p:cNvSpPr>
              <a:spLocks noChangeArrowheads="1"/>
            </p:cNvSpPr>
            <p:nvPr/>
          </p:nvSpPr>
          <p:spPr bwMode="auto">
            <a:xfrm>
              <a:off x="241" y="2785"/>
              <a:ext cx="5378" cy="428"/>
            </a:xfrm>
            <a:prstGeom prst="rect">
              <a:avLst/>
            </a:prstGeom>
            <a:noFill/>
            <a:ln w="12700">
              <a:noFill/>
              <a:miter lim="800000"/>
              <a:headEnd/>
              <a:tailEnd/>
            </a:ln>
            <a:effectLst/>
          </p:spPr>
          <p:txBody>
            <a:bodyPr lIns="82296" tIns="41148" rIns="82296" bIns="41148">
              <a:spAutoFit/>
            </a:bodyPr>
            <a:lstStyle/>
            <a:p>
              <a:pPr marL="720725" lvl="1" indent="-411163" defTabSz="822325">
                <a:lnSpc>
                  <a:spcPct val="85000"/>
                </a:lnSpc>
                <a:spcBef>
                  <a:spcPct val="20000"/>
                </a:spcBef>
                <a:buClr>
                  <a:schemeClr val="tx2"/>
                </a:buClr>
                <a:buFont typeface="Segoe Semibold" pitchFamily="34" charset="0"/>
                <a:buAutoNum type="arabicPeriod" startAt="3"/>
                <a:defRPr/>
              </a:pPr>
              <a:r>
                <a:rPr lang="en-US" sz="2300" b="0" dirty="0">
                  <a:effectLst>
                    <a:outerShdw blurRad="38100" dist="38100" dir="2700000" algn="tl">
                      <a:srgbClr val="000000"/>
                    </a:outerShdw>
                  </a:effectLst>
                  <a:cs typeface="+mn-cs"/>
                </a:rPr>
                <a:t>Build a multi-year plan with Microsoft and our partners that maps to your business and IT priorities</a:t>
              </a:r>
            </a:p>
          </p:txBody>
        </p:sp>
      </p:grpSp>
      <p:grpSp>
        <p:nvGrpSpPr>
          <p:cNvPr id="4" name="Group 81"/>
          <p:cNvGrpSpPr>
            <a:grpSpLocks/>
          </p:cNvGrpSpPr>
          <p:nvPr/>
        </p:nvGrpSpPr>
        <p:grpSpPr bwMode="auto">
          <a:xfrm>
            <a:off x="0" y="3371850"/>
            <a:ext cx="9144000" cy="796925"/>
            <a:chOff x="0" y="2256"/>
            <a:chExt cx="5760" cy="502"/>
          </a:xfrm>
        </p:grpSpPr>
        <p:sp>
          <p:nvSpPr>
            <p:cNvPr id="16397" name="Rectangle 69"/>
            <p:cNvSpPr>
              <a:spLocks noChangeArrowheads="1"/>
            </p:cNvSpPr>
            <p:nvPr/>
          </p:nvSpPr>
          <p:spPr bwMode="auto">
            <a:xfrm>
              <a:off x="0" y="2256"/>
              <a:ext cx="5760" cy="502"/>
            </a:xfrm>
            <a:prstGeom prst="rect">
              <a:avLst/>
            </a:prstGeom>
            <a:gradFill rotWithShape="0">
              <a:gsLst>
                <a:gs pos="0">
                  <a:srgbClr val="6699FF">
                    <a:alpha val="31000"/>
                  </a:srgbClr>
                </a:gs>
                <a:gs pos="100000">
                  <a:srgbClr val="37538A">
                    <a:alpha val="0"/>
                  </a:srgbClr>
                </a:gs>
              </a:gsLst>
              <a:lin ang="0" scaled="1"/>
            </a:gradFill>
            <a:ln w="12700" algn="ctr">
              <a:noFill/>
              <a:miter lim="800000"/>
              <a:headEnd/>
              <a:tailEnd/>
            </a:ln>
          </p:spPr>
          <p:txBody>
            <a:bodyPr wrap="none" anchor="ctr"/>
            <a:lstStyle/>
            <a:p>
              <a:endParaRPr lang="en-US"/>
            </a:p>
          </p:txBody>
        </p:sp>
        <p:sp>
          <p:nvSpPr>
            <p:cNvPr id="20545" name="Rectangle 65"/>
            <p:cNvSpPr>
              <a:spLocks noChangeArrowheads="1"/>
            </p:cNvSpPr>
            <p:nvPr/>
          </p:nvSpPr>
          <p:spPr bwMode="auto">
            <a:xfrm>
              <a:off x="217" y="2293"/>
              <a:ext cx="5378" cy="428"/>
            </a:xfrm>
            <a:prstGeom prst="rect">
              <a:avLst/>
            </a:prstGeom>
            <a:noFill/>
            <a:ln w="12700">
              <a:noFill/>
              <a:miter lim="800000"/>
              <a:headEnd/>
              <a:tailEnd/>
            </a:ln>
            <a:effectLst/>
          </p:spPr>
          <p:txBody>
            <a:bodyPr lIns="82296" tIns="41148" rIns="82296" bIns="41148">
              <a:spAutoFit/>
            </a:bodyPr>
            <a:lstStyle/>
            <a:p>
              <a:pPr marL="720725" lvl="1" indent="-411163" defTabSz="822325">
                <a:lnSpc>
                  <a:spcPct val="85000"/>
                </a:lnSpc>
                <a:spcBef>
                  <a:spcPct val="20000"/>
                </a:spcBef>
                <a:buClr>
                  <a:schemeClr val="tx2"/>
                </a:buClr>
                <a:buFont typeface="Segoe Semibold" pitchFamily="34" charset="0"/>
                <a:buAutoNum type="arabicPeriod" startAt="2"/>
                <a:defRPr/>
              </a:pPr>
              <a:r>
                <a:rPr lang="en-US" sz="2300" b="0" dirty="0">
                  <a:effectLst>
                    <a:outerShdw blurRad="38100" dist="38100" dir="2700000" algn="tl">
                      <a:srgbClr val="000000"/>
                    </a:outerShdw>
                  </a:effectLst>
                  <a:cs typeface="+mn-cs"/>
                </a:rPr>
                <a:t>Prioritize and identify capability gaps required to support your business</a:t>
              </a:r>
            </a:p>
          </p:txBody>
        </p:sp>
      </p:grpSp>
      <p:grpSp>
        <p:nvGrpSpPr>
          <p:cNvPr id="5" name="Group 80"/>
          <p:cNvGrpSpPr>
            <a:grpSpLocks/>
          </p:cNvGrpSpPr>
          <p:nvPr/>
        </p:nvGrpSpPr>
        <p:grpSpPr bwMode="auto">
          <a:xfrm>
            <a:off x="0" y="2697163"/>
            <a:ext cx="9144000" cy="628650"/>
            <a:chOff x="0" y="1699"/>
            <a:chExt cx="5760" cy="396"/>
          </a:xfrm>
        </p:grpSpPr>
        <p:sp>
          <p:nvSpPr>
            <p:cNvPr id="16395" name="Rectangle 68"/>
            <p:cNvSpPr>
              <a:spLocks noChangeArrowheads="1"/>
            </p:cNvSpPr>
            <p:nvPr/>
          </p:nvSpPr>
          <p:spPr bwMode="auto">
            <a:xfrm>
              <a:off x="0" y="1699"/>
              <a:ext cx="5760" cy="396"/>
            </a:xfrm>
            <a:prstGeom prst="rect">
              <a:avLst/>
            </a:prstGeom>
            <a:gradFill rotWithShape="0">
              <a:gsLst>
                <a:gs pos="0">
                  <a:srgbClr val="6699FF">
                    <a:alpha val="31000"/>
                  </a:srgbClr>
                </a:gs>
                <a:gs pos="100000">
                  <a:srgbClr val="37538A">
                    <a:alpha val="0"/>
                  </a:srgbClr>
                </a:gs>
              </a:gsLst>
              <a:lin ang="0" scaled="1"/>
            </a:gradFill>
            <a:ln w="12700">
              <a:noFill/>
              <a:miter lim="800000"/>
              <a:headEnd/>
              <a:tailEnd/>
            </a:ln>
          </p:spPr>
          <p:txBody>
            <a:bodyPr wrap="none" anchor="ctr"/>
            <a:lstStyle/>
            <a:p>
              <a:endParaRPr lang="en-US"/>
            </a:p>
          </p:txBody>
        </p:sp>
        <p:sp>
          <p:nvSpPr>
            <p:cNvPr id="20546" name="Rectangle 66"/>
            <p:cNvSpPr>
              <a:spLocks noChangeArrowheads="1"/>
            </p:cNvSpPr>
            <p:nvPr/>
          </p:nvSpPr>
          <p:spPr bwMode="auto">
            <a:xfrm>
              <a:off x="217" y="1777"/>
              <a:ext cx="5078" cy="240"/>
            </a:xfrm>
            <a:prstGeom prst="rect">
              <a:avLst/>
            </a:prstGeom>
            <a:noFill/>
            <a:ln w="12700">
              <a:noFill/>
              <a:miter lim="800000"/>
              <a:headEnd/>
              <a:tailEnd/>
            </a:ln>
            <a:effectLst/>
          </p:spPr>
          <p:txBody>
            <a:bodyPr lIns="82296" tIns="41148" rIns="82296" bIns="41148">
              <a:spAutoFit/>
            </a:bodyPr>
            <a:lstStyle/>
            <a:p>
              <a:pPr marL="720725" lvl="1" indent="-411163" defTabSz="822325">
                <a:lnSpc>
                  <a:spcPct val="85000"/>
                </a:lnSpc>
                <a:spcBef>
                  <a:spcPct val="20000"/>
                </a:spcBef>
                <a:buClr>
                  <a:schemeClr val="tx2"/>
                </a:buClr>
                <a:buFont typeface="Segoe Semibold" pitchFamily="34" charset="0"/>
                <a:buAutoNum type="arabicPeriod"/>
                <a:defRPr/>
              </a:pPr>
              <a:r>
                <a:rPr lang="en-US" sz="2300" b="0" dirty="0">
                  <a:effectLst>
                    <a:outerShdw blurRad="38100" dist="38100" dir="2700000" algn="tl">
                      <a:srgbClr val="000000"/>
                    </a:outerShdw>
                  </a:effectLst>
                  <a:cs typeface="+mn-cs"/>
                </a:rPr>
                <a:t>Assess your IT capability against the models</a:t>
              </a:r>
            </a:p>
          </p:txBody>
        </p:sp>
      </p:grpSp>
      <p:pic>
        <p:nvPicPr>
          <p:cNvPr id="16393" name="Picture 78" descr="cooltools-1"/>
          <p:cNvPicPr>
            <a:picLocks noChangeAspect="1" noChangeArrowheads="1"/>
          </p:cNvPicPr>
          <p:nvPr/>
        </p:nvPicPr>
        <p:blipFill>
          <a:blip r:embed="rId5"/>
          <a:srcRect r="55261" b="17108"/>
          <a:stretch>
            <a:fillRect/>
          </a:stretch>
        </p:blipFill>
        <p:spPr bwMode="invGray">
          <a:xfrm>
            <a:off x="382588" y="228600"/>
            <a:ext cx="5527675" cy="746125"/>
          </a:xfrm>
          <a:prstGeom prst="rect">
            <a:avLst/>
          </a:prstGeom>
          <a:noFill/>
          <a:ln w="12700">
            <a:noFill/>
            <a:miter lim="800000"/>
            <a:headEnd/>
            <a:tailEnd/>
          </a:ln>
        </p:spPr>
      </p:pic>
      <p:pic>
        <p:nvPicPr>
          <p:cNvPr id="16394" name="Picture 79" descr="cooltools-1"/>
          <p:cNvPicPr>
            <a:picLocks noChangeAspect="1" noChangeArrowheads="1"/>
          </p:cNvPicPr>
          <p:nvPr/>
        </p:nvPicPr>
        <p:blipFill>
          <a:blip r:embed="rId5"/>
          <a:srcRect l="45317" t="-13228"/>
          <a:stretch>
            <a:fillRect/>
          </a:stretch>
        </p:blipFill>
        <p:spPr bwMode="invGray">
          <a:xfrm>
            <a:off x="382588" y="730250"/>
            <a:ext cx="6756400" cy="1019175"/>
          </a:xfrm>
          <a:prstGeom prst="rect">
            <a:avLst/>
          </a:prstGeom>
          <a:noFill/>
          <a:ln w="12700">
            <a:noFill/>
            <a:miter lim="800000"/>
            <a:headEnd/>
            <a:tailEnd/>
          </a:ln>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childTnLst>
                                </p:cTn>
                              </p:par>
                            </p:childTnLst>
                          </p:cTn>
                        </p:par>
                        <p:par>
                          <p:cTn id="16" fill="hold">
                            <p:stCondLst>
                              <p:cond delay="3000"/>
                            </p:stCondLst>
                            <p:childTnLst>
                              <p:par>
                                <p:cTn id="17" presetID="10" presetClass="entr" presetSubtype="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childTnLst>
                                </p:cTn>
                              </p:par>
                              <p:par>
                                <p:cTn id="20" presetID="10" presetClass="entr" presetSubtype="0" fill="hold" nodeType="withEffect">
                                  <p:stCondLst>
                                    <p:cond delay="0"/>
                                  </p:stCondLst>
                                  <p:childTnLst>
                                    <p:set>
                                      <p:cBhvr>
                                        <p:cTn id="21" dur="1" fill="hold">
                                          <p:stCondLst>
                                            <p:cond delay="0"/>
                                          </p:stCondLst>
                                        </p:cTn>
                                        <p:tgtEl>
                                          <p:spTgt spid="20557"/>
                                        </p:tgtEl>
                                        <p:attrNameLst>
                                          <p:attrName>style.visibility</p:attrName>
                                        </p:attrNameLst>
                                      </p:cBhvr>
                                      <p:to>
                                        <p:strVal val="visible"/>
                                      </p:to>
                                    </p:set>
                                    <p:animEffect transition="in" filter="fade">
                                      <p:cBhvr>
                                        <p:cTn id="22" dur="1000"/>
                                        <p:tgtEl>
                                          <p:spTgt spid="205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srcRect/>
          <a:stretch>
            <a:fillRect/>
          </a:stretch>
        </p:blipFill>
        <p:spPr bwMode="auto">
          <a:xfrm>
            <a:off x="225425" y="149225"/>
            <a:ext cx="8731250" cy="5457825"/>
          </a:xfrm>
          <a:prstGeom prst="rect">
            <a:avLst/>
          </a:prstGeom>
          <a:noFill/>
          <a:ln w="9525">
            <a:noFill/>
            <a:miter lim="800000"/>
            <a:headEnd/>
            <a:tailEnd/>
          </a:ln>
        </p:spPr>
      </p:pic>
      <p:sp>
        <p:nvSpPr>
          <p:cNvPr id="3" name="TextBox 2"/>
          <p:cNvSpPr txBox="1"/>
          <p:nvPr/>
        </p:nvSpPr>
        <p:spPr>
          <a:xfrm>
            <a:off x="1497013" y="5684838"/>
            <a:ext cx="6461125" cy="708025"/>
          </a:xfrm>
          <a:prstGeom prst="rect">
            <a:avLst/>
          </a:prstGeom>
          <a:noFill/>
        </p:spPr>
        <p:txBody>
          <a:bodyPr>
            <a:spAutoFit/>
          </a:bodyPr>
          <a:lstStyle/>
          <a:p>
            <a:pPr>
              <a:defRPr/>
            </a:pPr>
            <a:r>
              <a:rPr lang="en-US" sz="4000" dirty="0">
                <a:solidFill>
                  <a:srgbClr val="FF9933"/>
                </a:solidFill>
                <a:effectLst>
                  <a:outerShdw blurRad="38100" dist="38100" dir="2700000" algn="tl">
                    <a:srgbClr val="000000">
                      <a:alpha val="43137"/>
                    </a:srgbClr>
                  </a:outerShdw>
                </a:effectLst>
              </a:rPr>
              <a:t>www.microsoft.com/io</a:t>
            </a:r>
          </a:p>
        </p:txBody>
      </p:sp>
    </p:spTree>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
          <p:cNvSpPr>
            <a:spLocks noChangeArrowheads="1"/>
          </p:cNvSpPr>
          <p:nvPr/>
        </p:nvSpPr>
        <p:spPr bwMode="auto">
          <a:xfrm>
            <a:off x="1035050" y="5878513"/>
            <a:ext cx="7264400" cy="369887"/>
          </a:xfrm>
          <a:prstGeom prst="rect">
            <a:avLst/>
          </a:prstGeom>
          <a:noFill/>
          <a:ln w="9525">
            <a:noFill/>
            <a:miter lim="800000"/>
            <a:headEnd/>
            <a:tailEnd/>
          </a:ln>
        </p:spPr>
        <p:txBody>
          <a:bodyPr>
            <a:spAutoFit/>
          </a:bodyPr>
          <a:lstStyle/>
          <a:p>
            <a:r>
              <a:rPr lang="en-US">
                <a:solidFill>
                  <a:srgbClr val="FFC000"/>
                </a:solidFill>
                <a:hlinkClick r:id="rId2"/>
              </a:rPr>
              <a:t>https://roianalyst.alinean.com/microsoft/iotool/launch.html</a:t>
            </a:r>
            <a:endParaRPr lang="en-US">
              <a:solidFill>
                <a:srgbClr val="FFC000"/>
              </a:solidFill>
            </a:endParaRPr>
          </a:p>
        </p:txBody>
      </p:sp>
      <p:pic>
        <p:nvPicPr>
          <p:cNvPr id="18435" name="Picture 2"/>
          <p:cNvPicPr>
            <a:picLocks noChangeAspect="1" noChangeArrowheads="1"/>
          </p:cNvPicPr>
          <p:nvPr/>
        </p:nvPicPr>
        <p:blipFill>
          <a:blip r:embed="rId3"/>
          <a:srcRect/>
          <a:stretch>
            <a:fillRect/>
          </a:stretch>
        </p:blipFill>
        <p:spPr bwMode="auto">
          <a:xfrm>
            <a:off x="220663" y="352425"/>
            <a:ext cx="8632825" cy="5395913"/>
          </a:xfrm>
          <a:prstGeom prst="rect">
            <a:avLst/>
          </a:prstGeom>
          <a:noFill/>
          <a:ln w="12700">
            <a:noFill/>
            <a:miter lim="800000"/>
            <a:headEnd/>
            <a:tailEnd/>
          </a:ln>
        </p:spPr>
      </p:pic>
    </p:spTree>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19458" name="Picture 4" descr="Microsoft logo and tagline"/>
          <p:cNvPicPr>
            <a:picLocks noChangeAspect="1" noChangeArrowheads="1"/>
          </p:cNvPicPr>
          <p:nvPr/>
        </p:nvPicPr>
        <p:blipFill>
          <a:blip r:embed="rId4">
            <a:lum bright="38000"/>
          </a:blip>
          <a:srcRect/>
          <a:stretch>
            <a:fillRect/>
          </a:stretch>
        </p:blipFill>
        <p:spPr bwMode="auto">
          <a:xfrm>
            <a:off x="949325" y="2309813"/>
            <a:ext cx="7240588" cy="1562100"/>
          </a:xfrm>
          <a:prstGeom prst="rect">
            <a:avLst/>
          </a:prstGeom>
          <a:noFill/>
          <a:ln w="9525">
            <a:noFill/>
            <a:miter lim="800000"/>
            <a:headEnd/>
            <a:tailEnd/>
          </a:ln>
        </p:spPr>
      </p:pic>
      <p:sp>
        <p:nvSpPr>
          <p:cNvPr id="19459" name="Text Box 7"/>
          <p:cNvSpPr txBox="1">
            <a:spLocks noChangeArrowheads="1"/>
          </p:cNvSpPr>
          <p:nvPr/>
        </p:nvSpPr>
        <p:spPr bwMode="auto">
          <a:xfrm>
            <a:off x="382588" y="6111875"/>
            <a:ext cx="8380412" cy="517525"/>
          </a:xfrm>
          <a:prstGeom prst="rect">
            <a:avLst/>
          </a:prstGeom>
          <a:noFill/>
          <a:ln w="12700">
            <a:noFill/>
            <a:miter lim="800000"/>
            <a:headEnd type="none" w="sm" len="sm"/>
            <a:tailEnd type="none" w="sm" len="sm"/>
          </a:ln>
        </p:spPr>
        <p:txBody>
          <a:bodyPr>
            <a:spAutoFit/>
          </a:bodyPr>
          <a:lstStyle/>
          <a:p>
            <a:pPr algn="ctr" eaLnBrk="0" hangingPunct="0"/>
            <a:r>
              <a:rPr lang="en-US" sz="700" b="0"/>
              <a:t>© 2006 Microsoft Corporation. All rights reserved. Microsoft, Windows, Windows Vista and other product names are or may be registered trademarks and/or trademarks in the U.S. and/or other countries.</a:t>
            </a:r>
          </a:p>
          <a:p>
            <a:pPr algn="ctr" eaLnBrk="0" hangingPunct="0"/>
            <a:r>
              <a:rPr lang="en-US" sz="700" b="0"/>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lang="en-US" sz="700" b="0"/>
            </a:br>
            <a:r>
              <a:rPr lang="en-US" sz="700" b="0"/>
              <a:t>MICROSOFT MAKES NO WARRANTIES, EXPRESS, IMPLIED OR STATUTORY, AS TO THE INFORMATION IN THIS PRESENTATION.</a:t>
            </a:r>
          </a:p>
        </p:txBody>
      </p:sp>
    </p:spTree>
  </p:cSld>
  <p:clrMapOvr>
    <a:masterClrMapping/>
  </p:clrMapOvr>
  <p:transition>
    <p:fade/>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PICTUREPATH" val="ART\JPGS"/>
</p:tagLst>
</file>

<file path=ppt/tags/tag2.xml><?xml version="1.0" encoding="utf-8"?>
<p:tagLst xmlns:a="http://schemas.openxmlformats.org/drawingml/2006/main" xmlns:r="http://schemas.openxmlformats.org/officeDocument/2006/relationships" xmlns:p="http://schemas.openxmlformats.org/presentationml/2006/main">
  <p:tag name="PTXSS_ISORIGINAL" val="3133"/>
  <p:tag name="PTXSS_ORIGID" val="3132"/>
</p:tagLst>
</file>

<file path=ppt/theme/theme1.xml><?xml version="1.0" encoding="utf-8"?>
<a:theme xmlns:a="http://schemas.openxmlformats.org/drawingml/2006/main" name="US_ENTERPRISE_CIO_SUMMIT_Template">
  <a:themeElements>
    <a:clrScheme name="US_ENTERPRISE_CIO_SUMMIT_Template 1">
      <a:dk1>
        <a:srgbClr val="000000"/>
      </a:dk1>
      <a:lt1>
        <a:srgbClr val="FFFFFF"/>
      </a:lt1>
      <a:dk2>
        <a:srgbClr val="1C2986"/>
      </a:dk2>
      <a:lt2>
        <a:srgbClr val="FFB601"/>
      </a:lt2>
      <a:accent1>
        <a:srgbClr val="F7E993"/>
      </a:accent1>
      <a:accent2>
        <a:srgbClr val="66CC66"/>
      </a:accent2>
      <a:accent3>
        <a:srgbClr val="ABACC3"/>
      </a:accent3>
      <a:accent4>
        <a:srgbClr val="DADADA"/>
      </a:accent4>
      <a:accent5>
        <a:srgbClr val="FAF2C8"/>
      </a:accent5>
      <a:accent6>
        <a:srgbClr val="5CB95C"/>
      </a:accent6>
      <a:hlink>
        <a:srgbClr val="6699FF"/>
      </a:hlink>
      <a:folHlink>
        <a:srgbClr val="F67E3C"/>
      </a:folHlink>
    </a:clrScheme>
    <a:fontScheme name="US_ENTERPRISE_CIO_SUMMIT_Template">
      <a:majorFont>
        <a:latin typeface="Segoe Semibold"/>
        <a:ea typeface=""/>
        <a:cs typeface=""/>
      </a:majorFont>
      <a:minorFont>
        <a:latin typeface="Segoe Semibol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0">
          <a:gsLst>
            <a:gs pos="0">
              <a:schemeClr val="folHlink">
                <a:gamma/>
                <a:shade val="54118"/>
                <a:invGamma/>
              </a:schemeClr>
            </a:gs>
            <a:gs pos="50000">
              <a:schemeClr val="folHlink"/>
            </a:gs>
            <a:gs pos="100000">
              <a:schemeClr val="folHlink">
                <a:gamma/>
                <a:shade val="54118"/>
                <a:invGamma/>
              </a:schemeClr>
            </a:gs>
          </a:gsLst>
          <a:lin ang="2700000" scaled="1"/>
        </a:gradFill>
        <a:ln w="12700" cap="flat" cmpd="sng" algn="ctr">
          <a:solidFill>
            <a:schemeClr val="folHlink"/>
          </a:solid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Segoe Semibold" pitchFamily="34" charset="0"/>
          </a:defRPr>
        </a:defPPr>
      </a:lstStyle>
    </a:spDef>
    <a:lnDef>
      <a:spPr bwMode="auto">
        <a:xfrm>
          <a:off x="0" y="0"/>
          <a:ext cx="1" cy="1"/>
        </a:xfrm>
        <a:custGeom>
          <a:avLst/>
          <a:gdLst/>
          <a:ahLst/>
          <a:cxnLst/>
          <a:rect l="0" t="0" r="0" b="0"/>
          <a:pathLst/>
        </a:custGeom>
        <a:gradFill rotWithShape="0">
          <a:gsLst>
            <a:gs pos="0">
              <a:schemeClr val="folHlink">
                <a:gamma/>
                <a:shade val="54118"/>
                <a:invGamma/>
              </a:schemeClr>
            </a:gs>
            <a:gs pos="50000">
              <a:schemeClr val="folHlink"/>
            </a:gs>
            <a:gs pos="100000">
              <a:schemeClr val="folHlink">
                <a:gamma/>
                <a:shade val="54118"/>
                <a:invGamma/>
              </a:schemeClr>
            </a:gs>
          </a:gsLst>
          <a:lin ang="2700000" scaled="1"/>
        </a:gradFill>
        <a:ln w="12700" cap="flat" cmpd="sng" algn="ctr">
          <a:solidFill>
            <a:schemeClr val="folHlink"/>
          </a:solid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Segoe Semibold" pitchFamily="34" charset="0"/>
          </a:defRPr>
        </a:defPPr>
      </a:lstStyle>
    </a:lnDef>
  </a:objectDefaults>
  <a:extraClrSchemeLst>
    <a:extraClrScheme>
      <a:clrScheme name="US_ENTERPRISE_CIO_SUMMIT_Template 1">
        <a:dk1>
          <a:srgbClr val="000000"/>
        </a:dk1>
        <a:lt1>
          <a:srgbClr val="FFFFFF"/>
        </a:lt1>
        <a:dk2>
          <a:srgbClr val="1C2986"/>
        </a:dk2>
        <a:lt2>
          <a:srgbClr val="FFB601"/>
        </a:lt2>
        <a:accent1>
          <a:srgbClr val="F7E993"/>
        </a:accent1>
        <a:accent2>
          <a:srgbClr val="66CC66"/>
        </a:accent2>
        <a:accent3>
          <a:srgbClr val="ABACC3"/>
        </a:accent3>
        <a:accent4>
          <a:srgbClr val="DADADA"/>
        </a:accent4>
        <a:accent5>
          <a:srgbClr val="FAF2C8"/>
        </a:accent5>
        <a:accent6>
          <a:srgbClr val="5CB95C"/>
        </a:accent6>
        <a:hlink>
          <a:srgbClr val="6699FF"/>
        </a:hlink>
        <a:folHlink>
          <a:srgbClr val="F67E3C"/>
        </a:folHlink>
      </a:clrScheme>
      <a:clrMap bg1="dk2" tx1="lt1" bg2="dk1" tx2="lt2" accent1="accent1" accent2="accent2" accent3="accent3" accent4="accent4" accent5="accent5" accent6="accent6" hlink="hlink" folHlink="folHlink"/>
    </a:extraClrScheme>
    <a:extraClrScheme>
      <a:clrScheme name="US_ENTERPRISE_CIO_SUMMIT_Template 2">
        <a:dk1>
          <a:srgbClr val="000000"/>
        </a:dk1>
        <a:lt1>
          <a:srgbClr val="FFFFFF"/>
        </a:lt1>
        <a:dk2>
          <a:srgbClr val="1C2986"/>
        </a:dk2>
        <a:lt2>
          <a:srgbClr val="FFB601"/>
        </a:lt2>
        <a:accent1>
          <a:srgbClr val="F7E993"/>
        </a:accent1>
        <a:accent2>
          <a:srgbClr val="66CC66"/>
        </a:accent2>
        <a:accent3>
          <a:srgbClr val="ABACC3"/>
        </a:accent3>
        <a:accent4>
          <a:srgbClr val="DADADA"/>
        </a:accent4>
        <a:accent5>
          <a:srgbClr val="FAF2C8"/>
        </a:accent5>
        <a:accent6>
          <a:srgbClr val="5CB95C"/>
        </a:accent6>
        <a:hlink>
          <a:srgbClr val="99FF33"/>
        </a:hlink>
        <a:folHlink>
          <a:srgbClr val="F67E3C"/>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60000" r="100000" b="200000"/>
          </a:path>
        </a:gradFill>
        <a:gradFill rotWithShape="1">
          <a:gsLst>
            <a:gs pos="0">
              <a:schemeClr val="phClr">
                <a:tint val="80000"/>
                <a:satMod val="300000"/>
              </a:schemeClr>
            </a:gs>
            <a:gs pos="100000">
              <a:schemeClr val="phClr">
                <a:shade val="30000"/>
                <a:satMod val="200000"/>
              </a:schemeClr>
            </a:gs>
          </a:gsLst>
          <a:path path="circle">
            <a:fillToRect l="100000" t="100000" r="100000" b="10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60000" r="100000" b="200000"/>
          </a:path>
        </a:gradFill>
        <a:gradFill rotWithShape="1">
          <a:gsLst>
            <a:gs pos="0">
              <a:schemeClr val="phClr">
                <a:tint val="80000"/>
                <a:satMod val="300000"/>
              </a:schemeClr>
            </a:gs>
            <a:gs pos="100000">
              <a:schemeClr val="phClr">
                <a:shade val="30000"/>
                <a:satMod val="200000"/>
              </a:schemeClr>
            </a:gs>
          </a:gsLst>
          <a:path path="circle">
            <a:fillToRect l="100000" t="100000" r="10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11227</TotalTime>
  <Words>1527</Words>
  <Application>Microsoft PowerPoint</Application>
  <PresentationFormat>On-screen Show (4:3)</PresentationFormat>
  <Paragraphs>278</Paragraphs>
  <Slides>17</Slides>
  <Notes>12</Notes>
  <HiddenSlides>2</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17</vt:i4>
      </vt:variant>
    </vt:vector>
  </HeadingPairs>
  <TitlesOfParts>
    <vt:vector size="27" baseType="lpstr">
      <vt:lpstr>Segoe Semibold</vt:lpstr>
      <vt:lpstr>Arial</vt:lpstr>
      <vt:lpstr>Wingdings 2</vt:lpstr>
      <vt:lpstr>Times New Roman</vt:lpstr>
      <vt:lpstr>Segoe</vt:lpstr>
      <vt:lpstr>Wingdings</vt:lpstr>
      <vt:lpstr>Segoe UI</vt:lpstr>
      <vt:lpstr>宋体</vt:lpstr>
      <vt:lpstr>US_ENTERPRISE_CIO_SUMMIT_Template</vt:lpstr>
      <vt:lpstr>Chart</vt:lpstr>
      <vt:lpstr>Building an Optimized Infrastructure</vt:lpstr>
      <vt:lpstr>Slide 2</vt:lpstr>
      <vt:lpstr>Slide 3</vt:lpstr>
      <vt:lpstr>More Pressure Than Ever On IT</vt:lpstr>
      <vt:lpstr>Slide 5</vt:lpstr>
      <vt:lpstr>A Blueprint To Overcome The Challenges Infrastructure optimization</vt:lpstr>
      <vt:lpstr>Getting There From Here The infrastructure optimization journey</vt:lpstr>
      <vt:lpstr>Core Model Capabilities</vt:lpstr>
      <vt:lpstr>Technology View of Model </vt:lpstr>
      <vt:lpstr>Infrastructure Optimization And IT Performance</vt:lpstr>
      <vt:lpstr>Best Practices for Infrastructure Optimization</vt:lpstr>
      <vt:lpstr>A Framework for Applying Best Practices</vt:lpstr>
      <vt:lpstr>Best Practices Across Lifecycle Yield Optimization</vt:lpstr>
      <vt:lpstr>The Infrastructure Optimization Journey</vt:lpstr>
      <vt:lpstr>Slide 15</vt:lpstr>
      <vt:lpstr>Slide 16</vt:lpstr>
      <vt:lpstr>Slide 17</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Building an Optimized Infrastructure</dc:title>
  <dc:subject>US ENTERPRISE CIO SUMMIT</dc:subject>
  <dc:creator>Samm DiStasio</dc:creator>
  <dc:description>Template design: Sarah Bickle, Silver Fox Productions, Inc._x000d_
Formatter: Susan Blanchard, Silver Fox Productions_x000d_
Event Date: November 15 &amp; 16, 2006_x000d_
Event Location: Redmond, WA_x000d_
Speech Length:_x000d_
Audience:_x000d_
Key Topics:</dc:description>
  <cp:lastModifiedBy>devans</cp:lastModifiedBy>
  <cp:revision>126</cp:revision>
  <dcterms:created xsi:type="dcterms:W3CDTF">2006-11-09T16:28:50Z</dcterms:created>
  <dcterms:modified xsi:type="dcterms:W3CDTF">2008-02-12T17:46:42Z</dcterms:modified>
</cp:coreProperties>
</file>